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256" r:id="rId2"/>
    <p:sldId id="278" r:id="rId3"/>
    <p:sldId id="257" r:id="rId4"/>
    <p:sldId id="259" r:id="rId5"/>
    <p:sldId id="280" r:id="rId6"/>
    <p:sldId id="273" r:id="rId7"/>
    <p:sldId id="272" r:id="rId8"/>
    <p:sldId id="275" r:id="rId9"/>
    <p:sldId id="276" r:id="rId10"/>
    <p:sldId id="279" r:id="rId11"/>
    <p:sldId id="263" r:id="rId12"/>
    <p:sldId id="281" r:id="rId13"/>
    <p:sldId id="282" r:id="rId14"/>
    <p:sldId id="262" r:id="rId15"/>
    <p:sldId id="270" r:id="rId16"/>
    <p:sldId id="265" r:id="rId17"/>
    <p:sldId id="266" r:id="rId18"/>
    <p:sldId id="271" r:id="rId19"/>
    <p:sldId id="260" r:id="rId20"/>
    <p:sldId id="274" r:id="rId21"/>
    <p:sldId id="267" r:id="rId22"/>
    <p:sldId id="269" r:id="rId23"/>
  </p:sldIdLst>
  <p:sldSz cx="9144000" cy="5143500" type="screen16x9"/>
  <p:notesSz cx="6858000" cy="9144000"/>
  <p:defaultTextStyle>
    <a:defPPr>
      <a:defRPr lang="nb-NO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esart Olluri" initials="BO" lastIdx="1" clrIdx="0">
    <p:extLst>
      <p:ext uri="{19B8F6BF-5375-455C-9EA6-DF929625EA0E}">
        <p15:presenceInfo xmlns:p15="http://schemas.microsoft.com/office/powerpoint/2012/main" userId="S-1-5-21-1344320888-2513476364-687569680-100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D3475"/>
    <a:srgbClr val="BBAC7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C0BC055-0D66-4B1B-BAB7-44DA6C7A109C}" v="1" dt="2018-08-13T12:57:09.06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7493" autoAdjust="0"/>
  </p:normalViewPr>
  <p:slideViewPr>
    <p:cSldViewPr snapToGrid="0">
      <p:cViewPr>
        <p:scale>
          <a:sx n="150" d="100"/>
          <a:sy n="150" d="100"/>
        </p:scale>
        <p:origin x="2100" y="41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op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Plassholder for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045559-1224-43A6-B97D-61D03455F48B}" type="datetimeFigureOut">
              <a:rPr lang="nb-NO" smtClean="0"/>
              <a:t>13.08.2018</a:t>
            </a:fld>
            <a:endParaRPr lang="nb-NO"/>
          </a:p>
        </p:txBody>
      </p:sp>
      <p:sp>
        <p:nvSpPr>
          <p:cNvPr id="4" name="Plassholder for lysbil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b-NO"/>
          </a:p>
        </p:txBody>
      </p:sp>
      <p:sp>
        <p:nvSpPr>
          <p:cNvPr id="5" name="Plassholder for nota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BCA3D3-A3D7-4923-AF85-C4264A191CCB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9303739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/>
              <a:t>Presentere oss selv.</a:t>
            </a:r>
            <a:br>
              <a:rPr lang="nb-NO"/>
            </a:br>
            <a:r>
              <a:rPr lang="nb-NO"/>
              <a:t>Takke samtlige</a:t>
            </a:r>
          </a:p>
          <a:p>
            <a:r>
              <a:rPr lang="nb-NO"/>
              <a:t>Spørsmål sist</a:t>
            </a:r>
          </a:p>
          <a:p>
            <a:r>
              <a:rPr lang="nb-NO"/>
              <a:t>Short </a:t>
            </a:r>
            <a:r>
              <a:rPr lang="nb-NO" err="1"/>
              <a:t>presentation</a:t>
            </a:r>
            <a:endParaRPr lang="nb-NO"/>
          </a:p>
          <a:p>
            <a:r>
              <a:rPr lang="nb-NO"/>
              <a:t>Sjekk </a:t>
            </a:r>
            <a:r>
              <a:rPr lang="nb-NO" err="1"/>
              <a:t>github</a:t>
            </a:r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BCA3D3-A3D7-4923-AF85-C4264A191CCB}" type="slidenum">
              <a:rPr lang="nb-NO" smtClean="0"/>
              <a:t>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9977820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Comparing the simulations to the </a:t>
            </a:r>
            <a:r>
              <a:rPr lang="en-GB" err="1"/>
              <a:t>mashurments</a:t>
            </a:r>
            <a:r>
              <a:rPr lang="en-GB"/>
              <a:t> we can se that the 1.8 volt configuration is wat gives the best results when providing the AFIG-0007 as the generator.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BCA3D3-A3D7-4923-AF85-C4264A191CCB}" type="slidenum">
              <a:rPr lang="nb-NO" smtClean="0"/>
              <a:t>12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9474845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The output values of a 1.8 volt LTC configuration </a:t>
            </a:r>
            <a:r>
              <a:rPr lang="en-GB" err="1"/>
              <a:t>givin</a:t>
            </a:r>
            <a:r>
              <a:rPr lang="en-GB"/>
              <a:t> </a:t>
            </a:r>
            <a:r>
              <a:rPr lang="en-GB" err="1"/>
              <a:t>uss</a:t>
            </a:r>
            <a:r>
              <a:rPr lang="en-GB"/>
              <a:t> approx. 105ms of operating window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BCA3D3-A3D7-4923-AF85-C4264A191CCB}" type="slidenum">
              <a:rPr lang="nb-NO" smtClean="0"/>
              <a:t>13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0005809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/>
              <a:t>Nevne her at vi gikk for flere </a:t>
            </a:r>
            <a:r>
              <a:rPr lang="nb-NO" err="1"/>
              <a:t>løsinger</a:t>
            </a:r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BCA3D3-A3D7-4923-AF85-C4264A191CCB}" type="slidenum">
              <a:rPr lang="nb-NO" smtClean="0"/>
              <a:t>14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842743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PCB Design - For the PCB Design we have been using Altium Designer. </a:t>
            </a:r>
            <a:endParaRPr lang="nb-NO"/>
          </a:p>
          <a:p>
            <a:r>
              <a:rPr lang="en-US"/>
              <a:t>The PCB design you can see here is based on the nRF52s reference design, although it is somewhat altered to fit inside the stop button casing we showed here.  </a:t>
            </a:r>
            <a:endParaRPr lang="nb-NO"/>
          </a:p>
          <a:p>
            <a:r>
              <a:rPr lang="en-US"/>
              <a:t>The final designs measurements are 34 times 14 mm. The figure presents the top layer, which is the red part, and the bottom layer of the design, the blue part.</a:t>
            </a:r>
            <a:endParaRPr lang="nb-NO"/>
          </a:p>
          <a:p>
            <a:r>
              <a:rPr lang="en-US"/>
              <a:t>The holes in the top left and bottom right corners are there to help the circuit board sit in place inside its 3D design</a:t>
            </a:r>
            <a:r>
              <a:rPr lang="en-US">
                <a:cs typeface="Calibri"/>
              </a:rPr>
              <a:t>, as you can see in this figure</a:t>
            </a:r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BCA3D3-A3D7-4923-AF85-C4264A191CCB}" type="slidenum">
              <a:rPr lang="nb-NO" smtClean="0"/>
              <a:t>15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1813636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sz="12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Stop Button </a:t>
            </a:r>
            <a:r>
              <a:rPr lang="nb-NO" sz="1200" b="1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Firmware</a:t>
            </a:r>
            <a:r>
              <a:rPr lang="nb-NO" sz="12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endParaRPr lang="nb-NO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nb-NO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stop </a:t>
            </a:r>
            <a:r>
              <a:rPr lang="nb-NO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button</a:t>
            </a:r>
            <a: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firmware</a:t>
            </a:r>
            <a: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was</a:t>
            </a:r>
            <a: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designed</a:t>
            </a:r>
            <a: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out</a:t>
            </a:r>
            <a: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three</a:t>
            </a:r>
            <a: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main</a:t>
            </a:r>
            <a: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criterias</a:t>
            </a:r>
            <a: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nb-NO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Number</a:t>
            </a:r>
            <a: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one</a:t>
            </a:r>
            <a: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was</a:t>
            </a:r>
            <a: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application</a:t>
            </a:r>
            <a: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firmware</a:t>
            </a:r>
            <a: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had</a:t>
            </a:r>
            <a: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</a:t>
            </a:r>
            <a:r>
              <a:rPr lang="nb-NO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comply</a:t>
            </a:r>
            <a: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</a:t>
            </a:r>
            <a: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BLE </a:t>
            </a:r>
            <a:r>
              <a:rPr lang="nb-NO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specification</a:t>
            </a:r>
            <a: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so </a:t>
            </a:r>
            <a:r>
              <a:rPr lang="nb-NO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bypassing</a:t>
            </a:r>
            <a: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SoftDevice</a:t>
            </a:r>
            <a: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was</a:t>
            </a:r>
            <a: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not </a:t>
            </a:r>
            <a:r>
              <a:rPr lang="nb-NO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really</a:t>
            </a:r>
            <a: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 </a:t>
            </a:r>
            <a:r>
              <a:rPr lang="nb-NO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option</a:t>
            </a:r>
            <a: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It </a:t>
            </a:r>
            <a:r>
              <a:rPr lang="nb-NO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was</a:t>
            </a:r>
            <a: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not </a:t>
            </a:r>
            <a:r>
              <a:rPr lang="nb-NO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desired</a:t>
            </a:r>
            <a: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design </a:t>
            </a:r>
            <a:r>
              <a:rPr lang="nb-NO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some</a:t>
            </a:r>
            <a: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sort </a:t>
            </a:r>
            <a:r>
              <a:rPr lang="nb-NO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propriety</a:t>
            </a:r>
            <a: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firmware</a:t>
            </a:r>
            <a: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b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nb-NO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nb-NO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Number</a:t>
            </a:r>
            <a: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two</a:t>
            </a:r>
            <a: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was</a:t>
            </a:r>
            <a: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code</a:t>
            </a:r>
            <a: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had</a:t>
            </a:r>
            <a: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be so </a:t>
            </a:r>
            <a:r>
              <a:rPr lang="nb-NO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efficient</a:t>
            </a:r>
            <a: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nRF52 </a:t>
            </a:r>
            <a:r>
              <a:rPr lang="nb-NO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could</a:t>
            </a:r>
            <a: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be </a:t>
            </a:r>
            <a:r>
              <a:rPr lang="nb-NO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able</a:t>
            </a:r>
            <a: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run for a </a:t>
            </a:r>
            <a:r>
              <a:rPr lang="nb-NO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reasonable</a:t>
            </a:r>
            <a: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amount</a:t>
            </a:r>
            <a: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time </a:t>
            </a:r>
            <a:r>
              <a:rPr lang="nb-NO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</a:t>
            </a:r>
            <a: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available</a:t>
            </a:r>
            <a: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energy</a:t>
            </a:r>
            <a: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from </a:t>
            </a:r>
            <a:r>
              <a:rPr lang="nb-NO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regulator </a:t>
            </a:r>
            <a:r>
              <a:rPr lang="nb-NO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circuit</a:t>
            </a:r>
            <a: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b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nb-NO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nb-NO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Number</a:t>
            </a:r>
            <a: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three</a:t>
            </a:r>
            <a: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was</a:t>
            </a:r>
            <a: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central</a:t>
            </a:r>
            <a: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needed</a:t>
            </a:r>
            <a: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some</a:t>
            </a:r>
            <a: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way</a:t>
            </a:r>
            <a: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identifying</a:t>
            </a:r>
            <a: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stop </a:t>
            </a:r>
            <a:r>
              <a:rPr lang="nb-NO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button</a:t>
            </a:r>
            <a: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order for it to </a:t>
            </a:r>
            <a:r>
              <a:rPr lang="nb-NO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set</a:t>
            </a:r>
            <a: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stop signal.</a:t>
            </a:r>
          </a:p>
          <a:p>
            <a:b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nb-NO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</a:t>
            </a:r>
            <a:r>
              <a:rPr lang="nb-NO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firmware</a:t>
            </a:r>
            <a: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code</a:t>
            </a:r>
            <a: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</a:t>
            </a:r>
            <a:r>
              <a:rPr lang="nb-NO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pretty</a:t>
            </a:r>
            <a: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straight forward. In </a:t>
            </a:r>
            <a:r>
              <a:rPr lang="nb-NO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main</a:t>
            </a:r>
            <a: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function</a:t>
            </a:r>
            <a: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two</a:t>
            </a:r>
            <a: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function</a:t>
            </a:r>
            <a: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are</a:t>
            </a:r>
            <a: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called</a:t>
            </a:r>
            <a: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The first </a:t>
            </a:r>
            <a:r>
              <a:rPr lang="nb-NO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being</a:t>
            </a:r>
            <a: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initialization</a:t>
            </a:r>
            <a: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SoftDevice</a:t>
            </a:r>
            <a: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nb-NO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second</a:t>
            </a:r>
            <a: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being</a:t>
            </a:r>
            <a: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initialization</a:t>
            </a:r>
            <a: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advertising data. In </a:t>
            </a:r>
            <a:r>
              <a:rPr lang="nb-NO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advertising data </a:t>
            </a:r>
            <a:r>
              <a:rPr lang="nb-NO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information</a:t>
            </a:r>
            <a: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advertised</a:t>
            </a:r>
            <a: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by </a:t>
            </a:r>
            <a:r>
              <a:rPr lang="nb-NO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Stop </a:t>
            </a:r>
            <a:r>
              <a:rPr lang="nb-NO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button</a:t>
            </a:r>
            <a: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</a:t>
            </a:r>
            <a:r>
              <a:rPr lang="nb-NO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set</a:t>
            </a:r>
            <a: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nb-NO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build</a:t>
            </a:r>
            <a: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advertising starts.</a:t>
            </a:r>
          </a:p>
          <a:p>
            <a:b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nb-NO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nb-NO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Off</a:t>
            </a:r>
            <a: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coarse</a:t>
            </a:r>
            <a: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nb-NO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device</a:t>
            </a:r>
            <a: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sleeps</a:t>
            </a:r>
            <a: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in system </a:t>
            </a:r>
            <a:r>
              <a:rPr lang="nb-NO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</a:t>
            </a:r>
            <a: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mode </a:t>
            </a:r>
            <a:r>
              <a:rPr lang="nb-NO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consuming</a:t>
            </a:r>
            <a: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approximately</a:t>
            </a:r>
            <a: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1.9microWS </a:t>
            </a:r>
            <a:r>
              <a:rPr lang="nb-NO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between</a:t>
            </a:r>
            <a: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advertising </a:t>
            </a:r>
            <a:r>
              <a:rPr lang="nb-NO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events</a:t>
            </a:r>
            <a: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save </a:t>
            </a:r>
            <a:r>
              <a:rPr lang="nb-NO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energy</a:t>
            </a:r>
            <a: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</a:p>
          <a:p>
            <a:b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nb-NO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 </a:t>
            </a:r>
            <a:r>
              <a:rPr lang="nb-NO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slide </a:t>
            </a:r>
            <a:r>
              <a:rPr lang="nb-NO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most relevant stop </a:t>
            </a:r>
            <a:r>
              <a:rPr lang="nb-NO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button</a:t>
            </a:r>
            <a: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firmware</a:t>
            </a:r>
            <a: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settings </a:t>
            </a:r>
            <a:r>
              <a:rPr lang="nb-NO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are</a:t>
            </a:r>
            <a: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displayed</a:t>
            </a:r>
            <a: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</a:p>
          <a:p>
            <a:b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nb-NO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TX </a:t>
            </a:r>
            <a:r>
              <a:rPr lang="nb-NO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payload</a:t>
            </a:r>
            <a: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stop </a:t>
            </a:r>
            <a:r>
              <a:rPr lang="nb-NO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button</a:t>
            </a:r>
            <a: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contains</a:t>
            </a:r>
            <a: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 </a:t>
            </a:r>
            <a:r>
              <a:rPr lang="nb-NO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mandatory</a:t>
            </a:r>
            <a: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advertising </a:t>
            </a:r>
            <a:r>
              <a:rPr lang="nb-NO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flag</a:t>
            </a:r>
            <a: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BR/EDR not </a:t>
            </a:r>
            <a:r>
              <a:rPr lang="nb-NO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supported</a:t>
            </a:r>
            <a: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as </a:t>
            </a:r>
            <a:r>
              <a:rPr lang="nb-NO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well</a:t>
            </a:r>
            <a: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as a 128-bit UUID </a:t>
            </a:r>
            <a:r>
              <a:rPr lang="nb-NO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included</a:t>
            </a:r>
            <a: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 </a:t>
            </a:r>
            <a:r>
              <a:rPr lang="nb-NO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central</a:t>
            </a:r>
            <a: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</a:t>
            </a:r>
            <a:r>
              <a:rPr lang="nb-NO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identify</a:t>
            </a:r>
            <a: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different stop </a:t>
            </a:r>
            <a:r>
              <a:rPr lang="nb-NO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buttons</a:t>
            </a:r>
            <a: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Using an 128-bit </a:t>
            </a:r>
            <a:r>
              <a:rPr lang="nb-NO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seemed</a:t>
            </a:r>
            <a: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like an </a:t>
            </a:r>
            <a:r>
              <a:rPr lang="nb-NO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logical</a:t>
            </a:r>
            <a: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options</a:t>
            </a:r>
            <a: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nb-NO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because</a:t>
            </a:r>
            <a: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UUID </a:t>
            </a:r>
            <a:r>
              <a:rPr lang="nb-NO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collision</a:t>
            </a:r>
            <a: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between</a:t>
            </a:r>
            <a: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two</a:t>
            </a:r>
            <a: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128-bit UUID is </a:t>
            </a:r>
            <a:r>
              <a:rPr lang="nb-NO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close</a:t>
            </a:r>
            <a: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impossible, </a:t>
            </a:r>
            <a:r>
              <a:rPr lang="nb-NO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hence</a:t>
            </a:r>
            <a: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serving </a:t>
            </a:r>
            <a:r>
              <a:rPr lang="nb-NO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purpose </a:t>
            </a:r>
            <a:r>
              <a:rPr lang="nb-NO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redundancy</a:t>
            </a:r>
            <a: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This </a:t>
            </a:r>
            <a:r>
              <a:rPr lang="nb-NO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way</a:t>
            </a:r>
            <a: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nb-NO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two</a:t>
            </a:r>
            <a: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passing bus systems </a:t>
            </a:r>
            <a:r>
              <a:rPr lang="nb-NO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</a:t>
            </a:r>
            <a: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different </a:t>
            </a:r>
            <a:r>
              <a:rPr lang="nb-NO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UUIDs</a:t>
            </a:r>
            <a: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would</a:t>
            </a:r>
            <a: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not trigger </a:t>
            </a:r>
            <a:r>
              <a:rPr lang="nb-NO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respective</a:t>
            </a:r>
            <a: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stop signal.</a:t>
            </a:r>
          </a:p>
          <a:p>
            <a:b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nb-NO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</a:t>
            </a:r>
            <a:r>
              <a:rPr lang="nb-NO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tx</a:t>
            </a:r>
            <a: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power</a:t>
            </a:r>
            <a: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setting is </a:t>
            </a:r>
            <a:r>
              <a:rPr lang="nb-NO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set</a:t>
            </a:r>
            <a: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as standard at 0DbM. The </a:t>
            </a:r>
            <a:r>
              <a:rPr lang="nb-NO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reason</a:t>
            </a:r>
            <a: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 </a:t>
            </a:r>
            <a:r>
              <a:rPr lang="nb-NO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</a:t>
            </a:r>
            <a: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</a:t>
            </a:r>
            <a:r>
              <a:rPr lang="nb-NO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</a:t>
            </a:r>
            <a: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did</a:t>
            </a:r>
            <a: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not have </a:t>
            </a:r>
            <a:r>
              <a:rPr lang="nb-NO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enough</a:t>
            </a:r>
            <a: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time to </a:t>
            </a:r>
            <a:r>
              <a:rPr lang="nb-NO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experiment</a:t>
            </a:r>
            <a: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</a:t>
            </a:r>
            <a: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different </a:t>
            </a:r>
            <a:r>
              <a:rPr lang="nb-NO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tx</a:t>
            </a:r>
            <a: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power</a:t>
            </a:r>
            <a: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settings. It is </a:t>
            </a:r>
            <a:r>
              <a:rPr lang="nb-NO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possible</a:t>
            </a:r>
            <a: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better</a:t>
            </a:r>
            <a: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results</a:t>
            </a:r>
            <a: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could</a:t>
            </a:r>
            <a: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have </a:t>
            </a:r>
            <a:r>
              <a:rPr lang="nb-NO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been</a:t>
            </a:r>
            <a: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obtained</a:t>
            </a:r>
            <a: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</a:t>
            </a:r>
            <a: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</a:t>
            </a:r>
            <a: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was</a:t>
            </a:r>
            <a: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case.</a:t>
            </a:r>
          </a:p>
          <a:p>
            <a:b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nb-NO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advertising </a:t>
            </a:r>
            <a:r>
              <a:rPr lang="nb-NO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interval</a:t>
            </a:r>
            <a: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</a:t>
            </a:r>
            <a:r>
              <a:rPr lang="nb-NO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set</a:t>
            </a:r>
            <a: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at 20ms, </a:t>
            </a:r>
            <a:r>
              <a:rPr lang="nb-NO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lowest</a:t>
            </a:r>
            <a: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possible</a:t>
            </a:r>
            <a: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</a:t>
            </a:r>
            <a:r>
              <a:rPr lang="nb-NO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undirected</a:t>
            </a:r>
            <a: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advertisement</a:t>
            </a:r>
            <a: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This is </a:t>
            </a:r>
            <a:r>
              <a:rPr lang="nb-NO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because</a:t>
            </a:r>
            <a: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device</a:t>
            </a:r>
            <a: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should</a:t>
            </a:r>
            <a: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not </a:t>
            </a:r>
            <a:r>
              <a:rPr lang="nb-NO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sleep</a:t>
            </a:r>
            <a: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more </a:t>
            </a:r>
            <a:r>
              <a:rPr lang="nb-NO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than</a:t>
            </a:r>
            <a: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necessary</a:t>
            </a:r>
            <a: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save </a:t>
            </a:r>
            <a:r>
              <a:rPr lang="nb-NO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energy</a:t>
            </a:r>
            <a: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b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nb-NO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</a:t>
            </a:r>
            <a:r>
              <a:rPr lang="nb-NO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</a:t>
            </a:r>
            <a: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frequency</a:t>
            </a:r>
            <a: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RF </a:t>
            </a:r>
            <a:r>
              <a:rPr lang="nb-NO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clock</a:t>
            </a:r>
            <a: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source</a:t>
            </a:r>
            <a: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</a:t>
            </a:r>
            <a:r>
              <a:rPr lang="nb-NO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enabled</a:t>
            </a:r>
            <a: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because</a:t>
            </a:r>
            <a: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its</a:t>
            </a:r>
            <a: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fast start-up time. Even </a:t>
            </a:r>
            <a:r>
              <a:rPr lang="nb-NO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though</a:t>
            </a:r>
            <a: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energy</a:t>
            </a:r>
            <a: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consumption</a:t>
            </a:r>
            <a: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between</a:t>
            </a:r>
            <a: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</a:t>
            </a:r>
            <a: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frequency</a:t>
            </a:r>
            <a: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external</a:t>
            </a:r>
            <a: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oscillator and RC is </a:t>
            </a:r>
            <a:r>
              <a:rPr lang="nb-NO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very</a:t>
            </a:r>
            <a: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close</a:t>
            </a:r>
            <a: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nb-NO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RC </a:t>
            </a:r>
            <a:r>
              <a:rPr lang="nb-NO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clock</a:t>
            </a:r>
            <a: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</a:t>
            </a:r>
            <a:r>
              <a:rPr lang="nb-NO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much</a:t>
            </a:r>
            <a: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faster.</a:t>
            </a:r>
          </a:p>
          <a:p>
            <a:b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nb-NO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nb-NO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Lastly</a:t>
            </a:r>
            <a: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DC/DC regulator </a:t>
            </a:r>
            <a:r>
              <a:rPr lang="nb-NO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was</a:t>
            </a:r>
            <a: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enabled</a:t>
            </a:r>
            <a: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nb-NO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simply</a:t>
            </a:r>
            <a: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because</a:t>
            </a:r>
            <a: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its</a:t>
            </a:r>
            <a: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lower</a:t>
            </a:r>
            <a: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power</a:t>
            </a:r>
            <a: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consumption</a:t>
            </a:r>
            <a: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compared</a:t>
            </a:r>
            <a: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</a:t>
            </a:r>
            <a:r>
              <a:rPr lang="nb-NO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LDO regulator in </a:t>
            </a:r>
            <a:r>
              <a:rPr lang="nb-NO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</a:t>
            </a:r>
            <a: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application</a:t>
            </a:r>
            <a: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area.</a:t>
            </a:r>
          </a:p>
          <a:p>
            <a:b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nb-NO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nb-NO" sz="1200" b="1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Results</a:t>
            </a:r>
            <a:r>
              <a:rPr lang="nb-NO" sz="12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endParaRPr lang="nb-NO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BCA3D3-A3D7-4923-AF85-C4264A191CCB}" type="slidenum">
              <a:rPr lang="nb-NO" smtClean="0"/>
              <a:t>16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4818951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Conclusion - This project concludes with a proof of concept solution, working as a bus stop button, having the range and observation rate required to work in its intended </a:t>
            </a:r>
            <a:r>
              <a:rPr lang="en-US">
                <a:cs typeface="Calibri"/>
              </a:rPr>
              <a:t>environment.</a:t>
            </a:r>
            <a:endParaRPr lang="nb-NO"/>
          </a:p>
          <a:p>
            <a:r>
              <a:rPr lang="en-US"/>
              <a:t>We've come up with two working solutions, both having pros and cons in terms of pricing, redundancy and expected lifetime. </a:t>
            </a:r>
            <a:endParaRPr lang="nb-NO"/>
          </a:p>
          <a:p>
            <a:r>
              <a:rPr lang="en-US"/>
              <a:t>We also believe there are  possibilities for this concept working in other applications like simple remotes and switches.</a:t>
            </a:r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BCA3D3-A3D7-4923-AF85-C4264A191CCB}" type="slidenum">
              <a:rPr lang="nb-NO" smtClean="0"/>
              <a:t>21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3295389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The assignment was to design and produce a replacement to todays wired stop buttons using an energy harvesting circuit and an nRF52 to send a</a:t>
            </a:r>
            <a:endParaRPr lang="en-GB">
              <a:cs typeface="Calibri"/>
            </a:endParaRPr>
          </a:p>
          <a:p>
            <a:r>
              <a:rPr lang="en-GB"/>
              <a:t>BLE signal to a central setting a stop sign to indicate that the bus is stopping. We have also made a showcase product to use here today for easy demonstration.</a:t>
            </a:r>
            <a:endParaRPr lang="en-GB">
              <a:cs typeface="Calibri"/>
            </a:endParaRPr>
          </a:p>
          <a:p>
            <a:endParaRPr lang="en-GB">
              <a:cs typeface="Calibri"/>
            </a:endParaRP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BCA3D3-A3D7-4923-AF85-C4264A191CCB}" type="slidenum">
              <a:rPr lang="nb-NO" smtClean="0"/>
              <a:t>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76410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When we first started this project we saw two main problems we needed to solve. first, we had to design and produce a small energy harvesting circuit able to power an nRF52, which was small enough to fit inside a classic bus stop button. </a:t>
            </a:r>
            <a:endParaRPr lang="nb-NO"/>
          </a:p>
          <a:p>
            <a:r>
              <a:rPr lang="en-US"/>
              <a:t>On the other hand we had to make a firmware energy efficient enough so that it was able to send the required signal for long enough for a central to pick it up</a:t>
            </a:r>
            <a:r>
              <a:rPr lang="en-US">
                <a:cs typeface="Calibri"/>
              </a:rPr>
              <a:t> only using the harvested energy.</a:t>
            </a:r>
          </a:p>
          <a:p>
            <a:endParaRPr lang="en-US">
              <a:cs typeface="Calibri"/>
            </a:endParaRP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BCA3D3-A3D7-4923-AF85-C4264A191CCB}" type="slidenum">
              <a:rPr lang="nb-NO" smtClean="0"/>
              <a:t>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3814328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My associates will now show off the button and how it works, X will power the central by means of a </a:t>
            </a:r>
            <a:r>
              <a:rPr lang="en-US" err="1"/>
              <a:t>powerbank</a:t>
            </a:r>
            <a:r>
              <a:rPr lang="en-US"/>
              <a:t>, </a:t>
            </a:r>
            <a:endParaRPr lang="nb-NO"/>
          </a:p>
          <a:p>
            <a:r>
              <a:rPr lang="en-US"/>
              <a:t>and the blinking LED indicates that it searches for a BLE signal. Now that Y presses the button from over there the stop sign will light up.</a:t>
            </a:r>
            <a:endParaRPr lang="nb-NO"/>
          </a:p>
          <a:p>
            <a:r>
              <a:rPr lang="en-US">
                <a:cs typeface="Calibri"/>
              </a:rPr>
              <a:t>we will send the stop button around  during the rest of the presentation for everyone to see!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BCA3D3-A3D7-4923-AF85-C4264A191CCB}" type="slidenum">
              <a:rPr lang="nb-NO" smtClean="0"/>
              <a:t>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5564190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/>
              <a:t>Generators - As </a:t>
            </a:r>
            <a:r>
              <a:rPr lang="nb-NO" err="1"/>
              <a:t>the</a:t>
            </a:r>
            <a:r>
              <a:rPr lang="nb-NO"/>
              <a:t> </a:t>
            </a:r>
            <a:r>
              <a:rPr lang="nb-NO" err="1"/>
              <a:t>assignment</a:t>
            </a:r>
            <a:r>
              <a:rPr lang="nb-NO"/>
              <a:t> </a:t>
            </a:r>
            <a:r>
              <a:rPr lang="nb-NO" err="1"/>
              <a:t>proposed</a:t>
            </a:r>
            <a:r>
              <a:rPr lang="nb-NO"/>
              <a:t> </a:t>
            </a:r>
            <a:r>
              <a:rPr lang="nb-NO" err="1"/>
              <a:t>using</a:t>
            </a:r>
            <a:r>
              <a:rPr lang="nb-NO"/>
              <a:t> </a:t>
            </a:r>
            <a:r>
              <a:rPr lang="nb-NO" err="1"/>
              <a:t>piezoelectric</a:t>
            </a:r>
            <a:r>
              <a:rPr lang="nb-NO"/>
              <a:t> elements, </a:t>
            </a:r>
            <a:r>
              <a:rPr lang="nb-NO" err="1"/>
              <a:t>this</a:t>
            </a:r>
            <a:r>
              <a:rPr lang="nb-NO"/>
              <a:t> </a:t>
            </a:r>
            <a:r>
              <a:rPr lang="nb-NO" err="1"/>
              <a:t>was</a:t>
            </a:r>
            <a:r>
              <a:rPr lang="nb-NO"/>
              <a:t> </a:t>
            </a:r>
            <a:r>
              <a:rPr lang="nb-NO" err="1"/>
              <a:t>our</a:t>
            </a:r>
            <a:r>
              <a:rPr lang="nb-NO"/>
              <a:t> initial </a:t>
            </a:r>
            <a:r>
              <a:rPr lang="nb-NO" err="1"/>
              <a:t>thought</a:t>
            </a:r>
            <a:r>
              <a:rPr lang="nb-NO"/>
              <a:t>. </a:t>
            </a:r>
            <a:endParaRPr lang="nb-NO">
              <a:cs typeface="Calibri"/>
            </a:endParaRPr>
          </a:p>
          <a:p>
            <a:r>
              <a:rPr lang="nb-NO" err="1"/>
              <a:t>But</a:t>
            </a:r>
            <a:r>
              <a:rPr lang="nb-NO"/>
              <a:t> during </a:t>
            </a:r>
            <a:r>
              <a:rPr lang="nb-NO" err="1"/>
              <a:t>one</a:t>
            </a:r>
            <a:r>
              <a:rPr lang="nb-NO"/>
              <a:t> </a:t>
            </a:r>
            <a:r>
              <a:rPr lang="nb-NO" err="1"/>
              <a:t>of</a:t>
            </a:r>
            <a:r>
              <a:rPr lang="nb-NO"/>
              <a:t> </a:t>
            </a:r>
            <a:r>
              <a:rPr lang="nb-NO" err="1"/>
              <a:t>our</a:t>
            </a:r>
            <a:r>
              <a:rPr lang="nb-NO"/>
              <a:t> first </a:t>
            </a:r>
            <a:r>
              <a:rPr lang="nb-NO" err="1"/>
              <a:t>meetings</a:t>
            </a:r>
            <a:r>
              <a:rPr lang="nb-NO"/>
              <a:t> </a:t>
            </a:r>
            <a:r>
              <a:rPr lang="nb-NO" err="1"/>
              <a:t>with</a:t>
            </a:r>
            <a:r>
              <a:rPr lang="nb-NO"/>
              <a:t> </a:t>
            </a:r>
            <a:r>
              <a:rPr lang="nb-NO" err="1"/>
              <a:t>the</a:t>
            </a:r>
            <a:r>
              <a:rPr lang="nb-NO"/>
              <a:t> supervisors, </a:t>
            </a:r>
            <a:r>
              <a:rPr lang="nb-NO" err="1"/>
              <a:t>they</a:t>
            </a:r>
            <a:r>
              <a:rPr lang="nb-NO"/>
              <a:t> </a:t>
            </a:r>
            <a:r>
              <a:rPr lang="nb-NO" err="1"/>
              <a:t>proposed</a:t>
            </a:r>
            <a:r>
              <a:rPr lang="nb-NO"/>
              <a:t> </a:t>
            </a:r>
            <a:r>
              <a:rPr lang="nb-NO" err="1"/>
              <a:t>looking</a:t>
            </a:r>
            <a:r>
              <a:rPr lang="nb-NO"/>
              <a:t> </a:t>
            </a:r>
            <a:r>
              <a:rPr lang="nb-NO" err="1"/>
              <a:t>into</a:t>
            </a:r>
            <a:r>
              <a:rPr lang="nb-NO"/>
              <a:t> </a:t>
            </a:r>
            <a:r>
              <a:rPr lang="nb-NO" err="1"/>
              <a:t>the</a:t>
            </a:r>
            <a:r>
              <a:rPr lang="nb-NO"/>
              <a:t> AFIG-0007, an </a:t>
            </a:r>
            <a:r>
              <a:rPr lang="nb-NO" err="1"/>
              <a:t>electromechanical</a:t>
            </a:r>
            <a:r>
              <a:rPr lang="nb-NO"/>
              <a:t> generator by ZF </a:t>
            </a:r>
            <a:r>
              <a:rPr lang="nb-NO" err="1"/>
              <a:t>electronics</a:t>
            </a:r>
            <a:endParaRPr lang="nb-NO" err="1">
              <a:cs typeface="Calibri"/>
            </a:endParaRPr>
          </a:p>
          <a:p>
            <a:r>
              <a:rPr lang="nb-NO"/>
              <a:t>Tests </a:t>
            </a:r>
            <a:r>
              <a:rPr lang="nb-NO" err="1"/>
              <a:t>with</a:t>
            </a:r>
            <a:r>
              <a:rPr lang="nb-NO"/>
              <a:t> </a:t>
            </a:r>
            <a:r>
              <a:rPr lang="nb-NO" err="1"/>
              <a:t>the</a:t>
            </a:r>
            <a:r>
              <a:rPr lang="nb-NO"/>
              <a:t> </a:t>
            </a:r>
            <a:r>
              <a:rPr lang="nb-NO" err="1"/>
              <a:t>two</a:t>
            </a:r>
            <a:r>
              <a:rPr lang="nb-NO"/>
              <a:t> generators </a:t>
            </a:r>
            <a:r>
              <a:rPr lang="nb-NO" err="1"/>
              <a:t>proved</a:t>
            </a:r>
            <a:r>
              <a:rPr lang="nb-NO"/>
              <a:t> </a:t>
            </a:r>
            <a:r>
              <a:rPr lang="nb-NO" err="1"/>
              <a:t>the</a:t>
            </a:r>
            <a:r>
              <a:rPr lang="nb-NO"/>
              <a:t> </a:t>
            </a:r>
            <a:r>
              <a:rPr lang="nb-NO" err="1"/>
              <a:t>piezoelectric</a:t>
            </a:r>
            <a:r>
              <a:rPr lang="nb-NO"/>
              <a:t> elements to be </a:t>
            </a:r>
            <a:r>
              <a:rPr lang="nb-NO" err="1"/>
              <a:t>too</a:t>
            </a:r>
            <a:r>
              <a:rPr lang="nb-NO"/>
              <a:t> fragile and have </a:t>
            </a:r>
            <a:r>
              <a:rPr lang="nb-NO" err="1"/>
              <a:t>inconsistent</a:t>
            </a:r>
            <a:r>
              <a:rPr lang="nb-NO"/>
              <a:t> </a:t>
            </a:r>
            <a:r>
              <a:rPr lang="nb-NO" err="1"/>
              <a:t>results</a:t>
            </a:r>
            <a:r>
              <a:rPr lang="nb-NO"/>
              <a:t>.</a:t>
            </a:r>
            <a:endParaRPr lang="nb-NO">
              <a:cs typeface="Calibri"/>
            </a:endParaRPr>
          </a:p>
          <a:p>
            <a:r>
              <a:rPr lang="nb-NO"/>
              <a:t>The AFIG </a:t>
            </a:r>
            <a:r>
              <a:rPr lang="nb-NO" err="1"/>
              <a:t>however</a:t>
            </a:r>
            <a:r>
              <a:rPr lang="nb-NO"/>
              <a:t>, </a:t>
            </a:r>
            <a:r>
              <a:rPr lang="nb-NO" err="1"/>
              <a:t>had</a:t>
            </a:r>
            <a:r>
              <a:rPr lang="nb-NO"/>
              <a:t> </a:t>
            </a:r>
            <a:r>
              <a:rPr lang="nb-NO" err="1"/>
              <a:t>consistent</a:t>
            </a:r>
            <a:r>
              <a:rPr lang="nb-NO"/>
              <a:t> test </a:t>
            </a:r>
            <a:r>
              <a:rPr lang="nb-NO" err="1"/>
              <a:t>results</a:t>
            </a:r>
            <a:r>
              <a:rPr lang="nb-NO"/>
              <a:t> and </a:t>
            </a:r>
            <a:r>
              <a:rPr lang="nb-NO" err="1"/>
              <a:t>seemed</a:t>
            </a:r>
            <a:r>
              <a:rPr lang="nb-NO"/>
              <a:t> durable, as </a:t>
            </a:r>
            <a:r>
              <a:rPr lang="nb-NO" err="1"/>
              <a:t>well</a:t>
            </a:r>
            <a:r>
              <a:rPr lang="nb-NO"/>
              <a:t> as </a:t>
            </a:r>
            <a:r>
              <a:rPr lang="nb-NO" err="1"/>
              <a:t>already</a:t>
            </a:r>
            <a:r>
              <a:rPr lang="nb-NO"/>
              <a:t> </a:t>
            </a:r>
            <a:r>
              <a:rPr lang="nb-NO" err="1"/>
              <a:t>being</a:t>
            </a:r>
            <a:r>
              <a:rPr lang="nb-NO"/>
              <a:t> a </a:t>
            </a:r>
            <a:r>
              <a:rPr lang="nb-NO" err="1"/>
              <a:t>functioning</a:t>
            </a:r>
            <a:r>
              <a:rPr lang="nb-NO"/>
              <a:t> </a:t>
            </a:r>
            <a:r>
              <a:rPr lang="nb-NO" err="1"/>
              <a:t>mechanical</a:t>
            </a:r>
            <a:r>
              <a:rPr lang="nb-NO"/>
              <a:t> </a:t>
            </a:r>
            <a:r>
              <a:rPr lang="nb-NO" err="1"/>
              <a:t>button</a:t>
            </a:r>
            <a:r>
              <a:rPr lang="nb-NO"/>
              <a:t> </a:t>
            </a:r>
            <a:r>
              <a:rPr lang="nb-NO" err="1"/>
              <a:t>which</a:t>
            </a:r>
            <a:r>
              <a:rPr lang="nb-NO"/>
              <a:t> </a:t>
            </a:r>
            <a:r>
              <a:rPr lang="nb-NO" err="1"/>
              <a:t>would</a:t>
            </a:r>
            <a:r>
              <a:rPr lang="nb-NO"/>
              <a:t> spare </a:t>
            </a:r>
            <a:r>
              <a:rPr lang="nb-NO" err="1"/>
              <a:t>us</a:t>
            </a:r>
            <a:r>
              <a:rPr lang="nb-NO"/>
              <a:t> time, and </a:t>
            </a:r>
            <a:r>
              <a:rPr lang="nb-NO" err="1"/>
              <a:t>we</a:t>
            </a:r>
            <a:r>
              <a:rPr lang="nb-NO"/>
              <a:t> </a:t>
            </a:r>
            <a:r>
              <a:rPr lang="nb-NO" err="1"/>
              <a:t>ended</a:t>
            </a:r>
            <a:r>
              <a:rPr lang="nb-NO"/>
              <a:t> up </a:t>
            </a:r>
            <a:r>
              <a:rPr lang="nb-NO" err="1"/>
              <a:t>using</a:t>
            </a:r>
            <a:r>
              <a:rPr lang="nb-NO"/>
              <a:t> </a:t>
            </a:r>
            <a:r>
              <a:rPr lang="nb-NO" err="1"/>
              <a:t>this</a:t>
            </a:r>
            <a:r>
              <a:rPr lang="nb-NO"/>
              <a:t> generator for </a:t>
            </a:r>
            <a:r>
              <a:rPr lang="nb-NO" err="1"/>
              <a:t>the</a:t>
            </a:r>
            <a:r>
              <a:rPr lang="nb-NO"/>
              <a:t> </a:t>
            </a:r>
            <a:r>
              <a:rPr lang="nb-NO" err="1"/>
              <a:t>project</a:t>
            </a:r>
            <a:r>
              <a:rPr lang="nb-NO"/>
              <a:t>.</a:t>
            </a:r>
            <a:endParaRPr lang="nb-NO">
              <a:cs typeface="Calibri"/>
            </a:endParaRP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BCA3D3-A3D7-4923-AF85-C4264A191CCB}" type="slidenum">
              <a:rPr lang="nb-NO" smtClean="0"/>
              <a:t>6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0704963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BCA3D3-A3D7-4923-AF85-C4264A191CCB}" type="slidenum">
              <a:rPr lang="nb-NO" smtClean="0"/>
              <a:t>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2410834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/>
              <a:t>Utfordrende med å velge </a:t>
            </a:r>
            <a:r>
              <a:rPr lang="nb-NO" err="1"/>
              <a:t>capacitor</a:t>
            </a:r>
            <a:r>
              <a:rPr lang="nb-NO"/>
              <a:t> </a:t>
            </a:r>
            <a:r>
              <a:rPr lang="nb-NO" err="1"/>
              <a:t>value</a:t>
            </a:r>
            <a:endParaRPr lang="nb-NO"/>
          </a:p>
          <a:p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BCA3D3-A3D7-4923-AF85-C4264A191CCB}" type="slidenum">
              <a:rPr lang="nb-NO" smtClean="0"/>
              <a:t>8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3670858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err="1"/>
              <a:t>Focusing</a:t>
            </a:r>
            <a:r>
              <a:rPr lang="nb-NO"/>
              <a:t> </a:t>
            </a:r>
            <a:r>
              <a:rPr lang="nb-NO" err="1"/>
              <a:t>the</a:t>
            </a:r>
            <a:r>
              <a:rPr lang="nb-NO"/>
              <a:t> </a:t>
            </a:r>
            <a:r>
              <a:rPr lang="nb-NO" err="1"/>
              <a:t>energy</a:t>
            </a:r>
            <a:r>
              <a:rPr lang="nb-NO"/>
              <a:t> </a:t>
            </a:r>
            <a:r>
              <a:rPr lang="nb-NO" err="1"/>
              <a:t>on</a:t>
            </a:r>
            <a:r>
              <a:rPr lang="nb-NO"/>
              <a:t> </a:t>
            </a:r>
            <a:r>
              <a:rPr lang="nb-NO" err="1"/>
              <a:t>one</a:t>
            </a:r>
            <a:r>
              <a:rPr lang="nb-NO"/>
              <a:t> </a:t>
            </a:r>
            <a:r>
              <a:rPr lang="nb-NO" err="1"/>
              <a:t>point</a:t>
            </a:r>
            <a:r>
              <a:rPr lang="nb-NO"/>
              <a:t>, </a:t>
            </a:r>
            <a:r>
              <a:rPr lang="nb-NO" err="1"/>
              <a:t>Removing</a:t>
            </a:r>
            <a:r>
              <a:rPr lang="nb-NO"/>
              <a:t> </a:t>
            </a:r>
            <a:r>
              <a:rPr lang="nb-NO" err="1"/>
              <a:t>the</a:t>
            </a:r>
            <a:r>
              <a:rPr lang="nb-NO"/>
              <a:t> </a:t>
            </a:r>
            <a:r>
              <a:rPr lang="nb-NO" err="1"/>
              <a:t>need</a:t>
            </a:r>
            <a:r>
              <a:rPr lang="nb-NO"/>
              <a:t> to run </a:t>
            </a:r>
            <a:r>
              <a:rPr lang="nb-NO" err="1"/>
              <a:t>the</a:t>
            </a:r>
            <a:r>
              <a:rPr lang="nb-NO"/>
              <a:t> </a:t>
            </a:r>
            <a:r>
              <a:rPr lang="nb-NO" err="1"/>
              <a:t>startup</a:t>
            </a:r>
            <a:r>
              <a:rPr lang="nb-NO"/>
              <a:t> </a:t>
            </a:r>
            <a:r>
              <a:rPr lang="nb-NO" err="1"/>
              <a:t>twice</a:t>
            </a:r>
            <a:r>
              <a:rPr lang="nb-NO"/>
              <a:t>. </a:t>
            </a:r>
          </a:p>
          <a:p>
            <a:endParaRPr lang="nb-NO"/>
          </a:p>
          <a:p>
            <a:r>
              <a:rPr lang="nb-NO"/>
              <a:t>A </a:t>
            </a:r>
            <a:r>
              <a:rPr lang="nb-NO" err="1"/>
              <a:t>kind</a:t>
            </a:r>
            <a:r>
              <a:rPr lang="nb-NO"/>
              <a:t> </a:t>
            </a:r>
            <a:r>
              <a:rPr lang="nb-NO" err="1"/>
              <a:t>of</a:t>
            </a:r>
            <a:r>
              <a:rPr lang="nb-NO"/>
              <a:t> DC </a:t>
            </a:r>
            <a:r>
              <a:rPr lang="nb-NO" err="1"/>
              <a:t>ofset</a:t>
            </a:r>
            <a:endParaRPr lang="nb-NO"/>
          </a:p>
          <a:p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BCA3D3-A3D7-4923-AF85-C4264A191CCB}" type="slidenum">
              <a:rPr lang="nb-NO" smtClean="0"/>
              <a:t>9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3060585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The second solution to powering the is by </a:t>
            </a:r>
            <a:r>
              <a:rPr lang="en-US" err="1"/>
              <a:t>usingh</a:t>
            </a:r>
            <a:r>
              <a:rPr lang="en-US"/>
              <a:t> a </a:t>
            </a:r>
            <a:r>
              <a:rPr lang="en-US" err="1"/>
              <a:t>ragualtor</a:t>
            </a:r>
            <a:r>
              <a:rPr lang="en-US"/>
              <a:t> IC</a:t>
            </a:r>
          </a:p>
          <a:p>
            <a:endParaRPr lang="en-US"/>
          </a:p>
          <a:p>
            <a:r>
              <a:rPr lang="en-US"/>
              <a:t>The LTC 3588-1 seemed like a good </a:t>
            </a:r>
            <a:r>
              <a:rPr lang="en-US" err="1"/>
              <a:t>alternativ</a:t>
            </a:r>
            <a:r>
              <a:rPr lang="en-US"/>
              <a:t> early on as it’s features and specification </a:t>
            </a:r>
            <a:r>
              <a:rPr lang="en-US" err="1"/>
              <a:t>seamd</a:t>
            </a:r>
            <a:r>
              <a:rPr lang="en-US"/>
              <a:t> ideal for </a:t>
            </a:r>
            <a:r>
              <a:rPr lang="en-US" err="1"/>
              <a:t>ouer</a:t>
            </a:r>
            <a:r>
              <a:rPr lang="en-US"/>
              <a:t> application. Its working Area where it successful transforms the energy to a given output voltage can be as good as from 3.77 volt to 20 volt as given by the data sheet. From testing we </a:t>
            </a:r>
            <a:r>
              <a:rPr lang="en-US" err="1"/>
              <a:t>så</a:t>
            </a:r>
            <a:r>
              <a:rPr lang="en-US"/>
              <a:t> </a:t>
            </a:r>
            <a:r>
              <a:rPr lang="en-US" err="1"/>
              <a:t>valuese</a:t>
            </a:r>
            <a:r>
              <a:rPr lang="en-US"/>
              <a:t> from approximately 4 volt to 19 volts. When det configuration output </a:t>
            </a:r>
            <a:r>
              <a:rPr lang="en-US" err="1"/>
              <a:t>voltige</a:t>
            </a:r>
            <a:r>
              <a:rPr lang="en-US"/>
              <a:t> was sett to 1.8 volts. If the output voltage was sett to a </a:t>
            </a:r>
            <a:r>
              <a:rPr lang="en-US" err="1"/>
              <a:t>difrent</a:t>
            </a:r>
            <a:r>
              <a:rPr lang="en-US"/>
              <a:t> configuration we </a:t>
            </a:r>
            <a:r>
              <a:rPr lang="en-US" err="1"/>
              <a:t>så</a:t>
            </a:r>
            <a:r>
              <a:rPr lang="en-US"/>
              <a:t> a the effective time window be reduced. </a:t>
            </a:r>
          </a:p>
          <a:p>
            <a:endParaRPr lang="en-US"/>
          </a:p>
          <a:p>
            <a:r>
              <a:rPr lang="en-US"/>
              <a:t>On the LTC-3588-1 we opted not to use the internal rectifier as it would result in a less efficient solution. As </a:t>
            </a:r>
            <a:r>
              <a:rPr lang="en-US" err="1"/>
              <a:t>expleind</a:t>
            </a:r>
            <a:r>
              <a:rPr lang="en-US"/>
              <a:t> in the previous slides a voltage </a:t>
            </a:r>
            <a:r>
              <a:rPr lang="en-US" err="1"/>
              <a:t>doble</a:t>
            </a:r>
            <a:r>
              <a:rPr lang="en-US"/>
              <a:t> was chosen as the </a:t>
            </a:r>
            <a:r>
              <a:rPr lang="en-US" err="1"/>
              <a:t>rectifiacin</a:t>
            </a:r>
            <a:r>
              <a:rPr lang="en-US"/>
              <a:t> solution.  So the voltage </a:t>
            </a:r>
            <a:r>
              <a:rPr lang="en-US" err="1"/>
              <a:t>dobler</a:t>
            </a:r>
            <a:r>
              <a:rPr lang="en-US"/>
              <a:t> is used in both </a:t>
            </a:r>
            <a:r>
              <a:rPr lang="en-US" err="1"/>
              <a:t>solutionens</a:t>
            </a:r>
            <a:r>
              <a:rPr lang="en-US"/>
              <a:t>. </a:t>
            </a:r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BCA3D3-A3D7-4923-AF85-C4264A191CCB}" type="slidenum">
              <a:rPr lang="nb-NO" smtClean="0"/>
              <a:t>11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9558380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1114753" y="2008061"/>
            <a:ext cx="7772400" cy="675821"/>
          </a:xfrm>
        </p:spPr>
        <p:txBody>
          <a:bodyPr anchor="t" anchorCtr="0"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>
          <a:xfrm>
            <a:off x="1114753" y="2733866"/>
            <a:ext cx="7772400" cy="131445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b-NO"/>
              <a:t>Klikk for å redigere undertittelstil i malen</a:t>
            </a:r>
          </a:p>
        </p:txBody>
      </p:sp>
    </p:spTree>
    <p:extLst>
      <p:ext uri="{BB962C8B-B14F-4D97-AF65-F5344CB8AC3E}">
        <p14:creationId xmlns:p14="http://schemas.microsoft.com/office/powerpoint/2010/main" val="10001595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Loddret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</p:spTree>
    <p:extLst>
      <p:ext uri="{BB962C8B-B14F-4D97-AF65-F5344CB8AC3E}">
        <p14:creationId xmlns:p14="http://schemas.microsoft.com/office/powerpoint/2010/main" val="19838506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drett tit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drett tittel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>
          <a:xfrm>
            <a:off x="1016000" y="205979"/>
            <a:ext cx="5461000" cy="4388644"/>
          </a:xfrm>
        </p:spPr>
        <p:txBody>
          <a:bodyPr vert="eaVert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</p:spTree>
    <p:extLst>
      <p:ext uri="{BB962C8B-B14F-4D97-AF65-F5344CB8AC3E}">
        <p14:creationId xmlns:p14="http://schemas.microsoft.com/office/powerpoint/2010/main" val="30318319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7" name="Plassholder for lysbildenummer 5"/>
          <p:cNvSpPr txBox="1">
            <a:spLocks/>
          </p:cNvSpPr>
          <p:nvPr userDrawn="1"/>
        </p:nvSpPr>
        <p:spPr>
          <a:xfrm>
            <a:off x="-1" y="4815936"/>
            <a:ext cx="640523" cy="273844"/>
          </a:xfrm>
          <a:prstGeom prst="rect">
            <a:avLst/>
          </a:prstGeom>
        </p:spPr>
        <p:txBody>
          <a:bodyPr/>
          <a:lstStyle>
            <a:defPPr>
              <a:defRPr lang="nb-NO"/>
            </a:defPPr>
            <a:lvl1pPr marL="0" algn="l" defTabSz="4572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91853A39-49B3-554A-AE82-85611CEBD8E3}" type="slidenum">
              <a:rPr lang="nb-NO" b="1" i="0" smtClean="0">
                <a:latin typeface="Arial"/>
                <a:cs typeface="Arial"/>
              </a:rPr>
              <a:pPr algn="ctr"/>
              <a:t>‹#›</a:t>
            </a:fld>
            <a:endParaRPr lang="nb-NO" b="1" i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600198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ndeling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1057940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1057940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</p:spTree>
    <p:extLst>
      <p:ext uri="{BB962C8B-B14F-4D97-AF65-F5344CB8AC3E}">
        <p14:creationId xmlns:p14="http://schemas.microsoft.com/office/powerpoint/2010/main" val="29824604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tel 1"/>
          <p:cNvSpPr>
            <a:spLocks noGrp="1"/>
          </p:cNvSpPr>
          <p:nvPr>
            <p:ph type="title"/>
          </p:nvPr>
        </p:nvSpPr>
        <p:spPr>
          <a:xfrm>
            <a:off x="1095551" y="205979"/>
            <a:ext cx="7407404" cy="857250"/>
          </a:xfrm>
        </p:spPr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9" name="Plassholder for innhold 2"/>
          <p:cNvSpPr>
            <a:spLocks noGrp="1"/>
          </p:cNvSpPr>
          <p:nvPr>
            <p:ph sz="half" idx="1"/>
          </p:nvPr>
        </p:nvSpPr>
        <p:spPr>
          <a:xfrm>
            <a:off x="1114712" y="1200151"/>
            <a:ext cx="3667845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10" name="Plassholder for innhold 3"/>
          <p:cNvSpPr>
            <a:spLocks noGrp="1"/>
          </p:cNvSpPr>
          <p:nvPr>
            <p:ph sz="half" idx="2"/>
          </p:nvPr>
        </p:nvSpPr>
        <p:spPr>
          <a:xfrm>
            <a:off x="5305712" y="1200151"/>
            <a:ext cx="3673943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</p:spTree>
    <p:extLst>
      <p:ext uri="{BB962C8B-B14F-4D97-AF65-F5344CB8AC3E}">
        <p14:creationId xmlns:p14="http://schemas.microsoft.com/office/powerpoint/2010/main" val="13729142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tel 1"/>
          <p:cNvSpPr>
            <a:spLocks noGrp="1"/>
          </p:cNvSpPr>
          <p:nvPr>
            <p:ph type="title"/>
          </p:nvPr>
        </p:nvSpPr>
        <p:spPr>
          <a:xfrm>
            <a:off x="1059523" y="205979"/>
            <a:ext cx="7407404" cy="857250"/>
          </a:xfrm>
        </p:spPr>
        <p:txBody>
          <a:bodyPr/>
          <a:lstStyle>
            <a:lvl1pPr>
              <a:defRPr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11" name="Plassholder for tekst 2"/>
          <p:cNvSpPr>
            <a:spLocks noGrp="1"/>
          </p:cNvSpPr>
          <p:nvPr>
            <p:ph type="body" idx="1"/>
          </p:nvPr>
        </p:nvSpPr>
        <p:spPr>
          <a:xfrm>
            <a:off x="1069676" y="1151335"/>
            <a:ext cx="376691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12" name="Plassholder for innhold 3"/>
          <p:cNvSpPr>
            <a:spLocks noGrp="1"/>
          </p:cNvSpPr>
          <p:nvPr>
            <p:ph sz="half" idx="2"/>
          </p:nvPr>
        </p:nvSpPr>
        <p:spPr>
          <a:xfrm>
            <a:off x="1069676" y="1631156"/>
            <a:ext cx="376691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13" name="Plassholder for tekst 4"/>
          <p:cNvSpPr>
            <a:spLocks noGrp="1"/>
          </p:cNvSpPr>
          <p:nvPr>
            <p:ph type="body" sz="quarter" idx="3"/>
          </p:nvPr>
        </p:nvSpPr>
        <p:spPr>
          <a:xfrm>
            <a:off x="5257502" y="1151335"/>
            <a:ext cx="381221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14" name="Plassholder for innhold 5"/>
          <p:cNvSpPr>
            <a:spLocks noGrp="1"/>
          </p:cNvSpPr>
          <p:nvPr>
            <p:ph sz="quarter" idx="4"/>
          </p:nvPr>
        </p:nvSpPr>
        <p:spPr>
          <a:xfrm>
            <a:off x="5257502" y="1631156"/>
            <a:ext cx="3812219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</p:spTree>
    <p:extLst>
      <p:ext uri="{BB962C8B-B14F-4D97-AF65-F5344CB8AC3E}">
        <p14:creationId xmlns:p14="http://schemas.microsoft.com/office/powerpoint/2010/main" val="7022366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</p:spTree>
    <p:extLst>
      <p:ext uri="{BB962C8B-B14F-4D97-AF65-F5344CB8AC3E}">
        <p14:creationId xmlns:p14="http://schemas.microsoft.com/office/powerpoint/2010/main" val="31722496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497185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nhold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tel 1"/>
          <p:cNvSpPr>
            <a:spLocks noGrp="1"/>
          </p:cNvSpPr>
          <p:nvPr>
            <p:ph type="title"/>
          </p:nvPr>
        </p:nvSpPr>
        <p:spPr>
          <a:xfrm>
            <a:off x="1024642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9" name="Plassholder for innhold 2"/>
          <p:cNvSpPr>
            <a:spLocks noGrp="1"/>
          </p:cNvSpPr>
          <p:nvPr>
            <p:ph idx="1"/>
          </p:nvPr>
        </p:nvSpPr>
        <p:spPr>
          <a:xfrm>
            <a:off x="4142491" y="204788"/>
            <a:ext cx="4765084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10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1024642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</p:spTree>
    <p:extLst>
      <p:ext uri="{BB962C8B-B14F-4D97-AF65-F5344CB8AC3E}">
        <p14:creationId xmlns:p14="http://schemas.microsoft.com/office/powerpoint/2010/main" val="1596486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e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bilde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b-NO"/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</p:spTree>
    <p:extLst>
      <p:ext uri="{BB962C8B-B14F-4D97-AF65-F5344CB8AC3E}">
        <p14:creationId xmlns:p14="http://schemas.microsoft.com/office/powerpoint/2010/main" val="35322368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ittel 1"/>
          <p:cNvSpPr>
            <a:spLocks noGrp="1"/>
          </p:cNvSpPr>
          <p:nvPr>
            <p:ph type="title"/>
          </p:nvPr>
        </p:nvSpPr>
        <p:spPr>
          <a:xfrm>
            <a:off x="1194628" y="205979"/>
            <a:ext cx="7407404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1194628" y="1200151"/>
            <a:ext cx="7407404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pic>
        <p:nvPicPr>
          <p:cNvPr id="5" name="Bilde 4" descr="stripe_16_9.jpg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4560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79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3600" b="1" i="0" kern="1200">
          <a:solidFill>
            <a:schemeClr val="tx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6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4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simenrostad/Bachelor-Nordic_Semi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gi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imenrostad/Bachelor-Nordic_Semi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1267185" y="1035712"/>
            <a:ext cx="7772400" cy="675821"/>
          </a:xfrm>
        </p:spPr>
        <p:txBody>
          <a:bodyPr/>
          <a:lstStyle/>
          <a:p>
            <a:r>
              <a:rPr lang="nb-NO"/>
              <a:t>Energy Harvesting Stop Button</a:t>
            </a:r>
          </a:p>
        </p:txBody>
      </p:sp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>
          <a:xfrm>
            <a:off x="1267185" y="1711533"/>
            <a:ext cx="3782683" cy="257606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nb-NO"/>
              <a:t>By:</a:t>
            </a:r>
            <a:br>
              <a:rPr lang="nb-NO"/>
            </a:br>
            <a:r>
              <a:rPr lang="nb-NO"/>
              <a:t>Jonathan L. </a:t>
            </a:r>
            <a:r>
              <a:rPr lang="en-US" err="1"/>
              <a:t>Lundaas</a:t>
            </a:r>
            <a:br>
              <a:rPr lang="nb-NO">
                <a:solidFill>
                  <a:srgbClr val="898989"/>
                </a:solidFill>
              </a:rPr>
            </a:br>
            <a:r>
              <a:rPr lang="nb-NO"/>
              <a:t>Tor André Melheim</a:t>
            </a:r>
            <a:br>
              <a:rPr lang="nb-NO">
                <a:solidFill>
                  <a:srgbClr val="898989"/>
                </a:solidFill>
              </a:rPr>
            </a:br>
            <a:r>
              <a:rPr lang="nb-NO"/>
              <a:t>Besart Olluri</a:t>
            </a:r>
            <a:br>
              <a:rPr lang="nb-NO">
                <a:solidFill>
                  <a:srgbClr val="898989"/>
                </a:solidFill>
              </a:rPr>
            </a:br>
            <a:r>
              <a:rPr lang="nb-NO"/>
              <a:t>Simon Rømo</a:t>
            </a:r>
            <a:br>
              <a:rPr lang="nb-NO"/>
            </a:br>
            <a:r>
              <a:rPr lang="nb-NO"/>
              <a:t>Simen S. Røstad</a:t>
            </a:r>
            <a:endParaRPr lang="nb-NO" sz="2400">
              <a:solidFill>
                <a:schemeClr val="tx1"/>
              </a:solidFill>
            </a:endParaRPr>
          </a:p>
        </p:txBody>
      </p:sp>
      <p:pic>
        <p:nvPicPr>
          <p:cNvPr id="6" name="Bilde 5" descr="stripe_tekst_eng_16_9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45602" cy="5143500"/>
          </a:xfrm>
          <a:prstGeom prst="rect">
            <a:avLst/>
          </a:prstGeom>
        </p:spPr>
      </p:pic>
      <p:sp>
        <p:nvSpPr>
          <p:cNvPr id="4" name="TekstSylinder 3">
            <a:extLst>
              <a:ext uri="{FF2B5EF4-FFF2-40B4-BE49-F238E27FC236}">
                <a16:creationId xmlns:a16="http://schemas.microsoft.com/office/drawing/2014/main" id="{0EE1D2DC-4FF9-4A1E-A5D9-DAAF34D8A1BF}"/>
              </a:ext>
            </a:extLst>
          </p:cNvPr>
          <p:cNvSpPr txBox="1"/>
          <p:nvPr/>
        </p:nvSpPr>
        <p:spPr>
          <a:xfrm>
            <a:off x="4153747" y="1711533"/>
            <a:ext cx="4270075" cy="378565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sz="2400">
                <a:solidFill>
                  <a:srgbClr val="898989"/>
                </a:solidFill>
                <a:latin typeface="Arial"/>
                <a:cs typeface="Arial"/>
              </a:rPr>
              <a:t>In Collaboration with:</a:t>
            </a:r>
            <a:endParaRPr lang="nb-NO" sz="2400">
              <a:solidFill>
                <a:srgbClr val="898989"/>
              </a:solidFill>
              <a:latin typeface="Arial"/>
              <a:cs typeface="Arial"/>
            </a:endParaRPr>
          </a:p>
          <a:p>
            <a:pPr algn="r"/>
            <a:r>
              <a:rPr lang="en-US" sz="2400">
                <a:solidFill>
                  <a:srgbClr val="898989"/>
                </a:solidFill>
                <a:latin typeface="Arial"/>
                <a:cs typeface="Arial"/>
              </a:rPr>
              <a:t>Nordic Semiconductor</a:t>
            </a:r>
            <a:endParaRPr lang="nb-NO" sz="2400">
              <a:solidFill>
                <a:srgbClr val="898989"/>
              </a:solidFill>
              <a:latin typeface="Arial"/>
              <a:cs typeface="Arial"/>
            </a:endParaRPr>
          </a:p>
          <a:p>
            <a:pPr algn="r"/>
            <a:r>
              <a:rPr lang="en-US" sz="2400">
                <a:solidFill>
                  <a:srgbClr val="898989"/>
                </a:solidFill>
                <a:latin typeface="Arial"/>
                <a:cs typeface="Arial"/>
              </a:rPr>
              <a:t>&amp; NTNU</a:t>
            </a:r>
            <a:endParaRPr lang="nb-NO" sz="2400">
              <a:solidFill>
                <a:srgbClr val="898989"/>
              </a:solidFill>
              <a:latin typeface="Arial"/>
              <a:cs typeface="Arial"/>
            </a:endParaRPr>
          </a:p>
          <a:p>
            <a:pPr algn="r"/>
            <a:r>
              <a:rPr lang="en-US" sz="2400">
                <a:solidFill>
                  <a:srgbClr val="898989"/>
                </a:solidFill>
                <a:latin typeface="Arial"/>
                <a:cs typeface="Arial"/>
              </a:rPr>
              <a:t>Under the supervision of:</a:t>
            </a:r>
          </a:p>
          <a:p>
            <a:pPr algn="r"/>
            <a:r>
              <a:rPr lang="en-US" sz="2400" err="1">
                <a:solidFill>
                  <a:srgbClr val="898989"/>
                </a:solidFill>
                <a:latin typeface="Arial"/>
                <a:cs typeface="Arial"/>
              </a:rPr>
              <a:t>Audun</a:t>
            </a:r>
            <a:r>
              <a:rPr lang="en-US" sz="2400">
                <a:solidFill>
                  <a:srgbClr val="898989"/>
                </a:solidFill>
                <a:latin typeface="Arial"/>
                <a:cs typeface="Arial"/>
              </a:rPr>
              <a:t> </a:t>
            </a:r>
            <a:r>
              <a:rPr lang="en-US" sz="2400" err="1">
                <a:solidFill>
                  <a:srgbClr val="898989"/>
                </a:solidFill>
                <a:latin typeface="Arial"/>
                <a:cs typeface="Arial"/>
              </a:rPr>
              <a:t>Korneliussen</a:t>
            </a:r>
            <a:endParaRPr lang="nb-NO" sz="2400">
              <a:solidFill>
                <a:srgbClr val="898989"/>
              </a:solidFill>
              <a:latin typeface="Arial"/>
              <a:cs typeface="Arial"/>
            </a:endParaRPr>
          </a:p>
          <a:p>
            <a:pPr algn="r"/>
            <a:r>
              <a:rPr lang="en-US" sz="2400" err="1">
                <a:solidFill>
                  <a:srgbClr val="898989"/>
                </a:solidFill>
                <a:latin typeface="Arial"/>
                <a:cs typeface="Arial"/>
              </a:rPr>
              <a:t>Torolv</a:t>
            </a:r>
            <a:r>
              <a:rPr lang="en-US" sz="2400">
                <a:solidFill>
                  <a:srgbClr val="898989"/>
                </a:solidFill>
                <a:latin typeface="Arial"/>
                <a:cs typeface="Arial"/>
              </a:rPr>
              <a:t> </a:t>
            </a:r>
            <a:r>
              <a:rPr lang="en-US" sz="2400" err="1">
                <a:solidFill>
                  <a:srgbClr val="898989"/>
                </a:solidFill>
                <a:latin typeface="Arial"/>
                <a:cs typeface="Arial"/>
              </a:rPr>
              <a:t>Skjølvsik</a:t>
            </a:r>
            <a:endParaRPr lang="nb-NO" sz="2400">
              <a:solidFill>
                <a:srgbClr val="898989"/>
              </a:solidFill>
              <a:latin typeface="Arial"/>
              <a:cs typeface="Arial"/>
            </a:endParaRPr>
          </a:p>
          <a:p>
            <a:pPr algn="r"/>
            <a:r>
              <a:rPr lang="en-US" sz="2400">
                <a:solidFill>
                  <a:srgbClr val="898989"/>
                </a:solidFill>
                <a:latin typeface="Arial"/>
                <a:cs typeface="Arial"/>
              </a:rPr>
              <a:t>Rolf Kristian </a:t>
            </a:r>
            <a:r>
              <a:rPr lang="en-US" sz="2400" err="1">
                <a:solidFill>
                  <a:srgbClr val="898989"/>
                </a:solidFill>
                <a:latin typeface="Arial"/>
                <a:cs typeface="Arial"/>
              </a:rPr>
              <a:t>Snilsberg</a:t>
            </a:r>
            <a:endParaRPr lang="nb-NO" sz="2400" err="1">
              <a:solidFill>
                <a:srgbClr val="898989"/>
              </a:solidFill>
              <a:latin typeface="Arial"/>
              <a:cs typeface="Arial"/>
            </a:endParaRPr>
          </a:p>
          <a:p>
            <a:pPr algn="r"/>
            <a:endParaRPr lang="en-US" sz="2400">
              <a:solidFill>
                <a:srgbClr val="898989"/>
              </a:solidFill>
              <a:latin typeface="Arial"/>
              <a:cs typeface="Arial"/>
            </a:endParaRPr>
          </a:p>
          <a:p>
            <a:pPr algn="r"/>
            <a:endParaRPr lang="en-US" sz="2400">
              <a:solidFill>
                <a:srgbClr val="898989"/>
              </a:solidFill>
              <a:latin typeface="Arial"/>
              <a:cs typeface="Arial"/>
            </a:endParaRPr>
          </a:p>
          <a:p>
            <a:endParaRPr lang="nb-NO" sz="2400">
              <a:solidFill>
                <a:srgbClr val="898989"/>
              </a:solidFill>
              <a:latin typeface="Arial"/>
              <a:cs typeface="Arial"/>
            </a:endParaRPr>
          </a:p>
        </p:txBody>
      </p:sp>
      <p:sp>
        <p:nvSpPr>
          <p:cNvPr id="5" name="TekstSylinder 4">
            <a:extLst>
              <a:ext uri="{FF2B5EF4-FFF2-40B4-BE49-F238E27FC236}">
                <a16:creationId xmlns:a16="http://schemas.microsoft.com/office/drawing/2014/main" id="{EC9372CB-6000-4B2A-B225-0AF1E236E467}"/>
              </a:ext>
            </a:extLst>
          </p:cNvPr>
          <p:cNvSpPr txBox="1"/>
          <p:nvPr/>
        </p:nvSpPr>
        <p:spPr>
          <a:xfrm>
            <a:off x="1761225" y="4707724"/>
            <a:ext cx="5621549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nb-NO">
                <a:hlinkClick r:id="rId4"/>
              </a:rPr>
              <a:t>https://github.com/simenrostad/Bachelor-Nordic_Semi</a:t>
            </a:r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2431020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9CE3CBAF-FE60-4641-BE4E-8471DC211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err="1"/>
              <a:t>Voltage</a:t>
            </a:r>
            <a:r>
              <a:rPr lang="nb-NO"/>
              <a:t> doubler</a:t>
            </a:r>
          </a:p>
        </p:txBody>
      </p:sp>
      <p:sp>
        <p:nvSpPr>
          <p:cNvPr id="6" name="Plassholder for innhold 5">
            <a:extLst>
              <a:ext uri="{FF2B5EF4-FFF2-40B4-BE49-F238E27FC236}">
                <a16:creationId xmlns:a16="http://schemas.microsoft.com/office/drawing/2014/main" id="{B0E5E6EB-FCC1-4BD3-A6BA-AD85917F82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95551" y="1208316"/>
            <a:ext cx="3673943" cy="3394472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nb-NO"/>
              <a:t>The nRF52 as </a:t>
            </a:r>
            <a:r>
              <a:rPr lang="nb-NO" err="1"/>
              <a:t>load</a:t>
            </a:r>
            <a:endParaRPr lang="nb-NO"/>
          </a:p>
          <a:p>
            <a:r>
              <a:rPr lang="nb-NO">
                <a:latin typeface="Arial" panose="020B0604020202020204" pitchFamily="34" charset="0"/>
                <a:cs typeface="Arial" panose="020B0604020202020204" pitchFamily="34" charset="0"/>
              </a:rPr>
              <a:t>220</a:t>
            </a:r>
            <a:r>
              <a:rPr lang="el-GR">
                <a:latin typeface="Arial" panose="020B0604020202020204" pitchFamily="34" charset="0"/>
                <a:cs typeface="Arial" panose="020B0604020202020204" pitchFamily="34" charset="0"/>
              </a:rPr>
              <a:t>μ</a:t>
            </a:r>
            <a:r>
              <a:rPr lang="nb-NO">
                <a:latin typeface="Arial" panose="020B0604020202020204" pitchFamily="34" charset="0"/>
                <a:cs typeface="Arial" panose="020B0604020202020204" pitchFamily="34" charset="0"/>
              </a:rPr>
              <a:t>F and 56</a:t>
            </a:r>
            <a:r>
              <a:rPr lang="el-GR">
                <a:latin typeface="Arial" panose="020B0604020202020204" pitchFamily="34" charset="0"/>
                <a:cs typeface="Arial" panose="020B0604020202020204" pitchFamily="34" charset="0"/>
              </a:rPr>
              <a:t>μ</a:t>
            </a:r>
            <a:r>
              <a:rPr lang="nb-NO">
                <a:latin typeface="Arial" panose="020B0604020202020204" pitchFamily="34" charset="0"/>
                <a:cs typeface="Arial" panose="020B0604020202020204" pitchFamily="34" charset="0"/>
              </a:rPr>
              <a:t>F as </a:t>
            </a:r>
            <a:r>
              <a:rPr lang="nb-NO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nb-NO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b-NO" err="1">
                <a:latin typeface="Arial" panose="020B0604020202020204" pitchFamily="34" charset="0"/>
                <a:cs typeface="Arial" panose="020B0604020202020204" pitchFamily="34" charset="0"/>
              </a:rPr>
              <a:t>main</a:t>
            </a:r>
            <a:r>
              <a:rPr lang="nb-NO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b-NO" err="1">
                <a:latin typeface="Arial" panose="020B0604020202020204" pitchFamily="34" charset="0"/>
                <a:cs typeface="Arial" panose="020B0604020202020204" pitchFamily="34" charset="0"/>
              </a:rPr>
              <a:t>capacitors</a:t>
            </a:r>
            <a:endParaRPr lang="nb-NO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nb-NO">
                <a:latin typeface="Arial" panose="020B0604020202020204" pitchFamily="34" charset="0"/>
                <a:cs typeface="Arial" panose="020B0604020202020204" pitchFamily="34" charset="0"/>
              </a:rPr>
              <a:t>2-3 </a:t>
            </a:r>
            <a:r>
              <a:rPr lang="nb-NO" err="1">
                <a:latin typeface="Arial" panose="020B0604020202020204" pitchFamily="34" charset="0"/>
                <a:cs typeface="Arial" panose="020B0604020202020204" pitchFamily="34" charset="0"/>
              </a:rPr>
              <a:t>events</a:t>
            </a:r>
            <a:endParaRPr lang="el-GR"/>
          </a:p>
          <a:p>
            <a:r>
              <a:rPr lang="nb-NO"/>
              <a:t>Never surpasses </a:t>
            </a:r>
            <a:r>
              <a:rPr lang="nb-NO" err="1"/>
              <a:t>the</a:t>
            </a:r>
            <a:r>
              <a:rPr lang="nb-NO"/>
              <a:t> nRF52’s </a:t>
            </a:r>
            <a:r>
              <a:rPr lang="nb-NO" err="1"/>
              <a:t>voltage</a:t>
            </a:r>
            <a:r>
              <a:rPr lang="nb-NO"/>
              <a:t> </a:t>
            </a:r>
            <a:r>
              <a:rPr lang="nb-NO" err="1"/>
              <a:t>treshold</a:t>
            </a:r>
            <a:r>
              <a:rPr lang="nb-NO"/>
              <a:t> </a:t>
            </a:r>
            <a:r>
              <a:rPr lang="nb-NO" err="1"/>
              <a:t>with</a:t>
            </a:r>
            <a:r>
              <a:rPr lang="nb-NO"/>
              <a:t> a single push/</a:t>
            </a:r>
            <a:r>
              <a:rPr lang="nb-NO" err="1"/>
              <a:t>relase</a:t>
            </a:r>
            <a:r>
              <a:rPr lang="nb-NO"/>
              <a:t>. </a:t>
            </a:r>
          </a:p>
        </p:txBody>
      </p:sp>
      <p:pic>
        <p:nvPicPr>
          <p:cNvPr id="10" name="Plassholder for innhold 9">
            <a:extLst>
              <a:ext uri="{FF2B5EF4-FFF2-40B4-BE49-F238E27FC236}">
                <a16:creationId xmlns:a16="http://schemas.microsoft.com/office/drawing/2014/main" id="{0229EA18-879E-4D0E-9681-A2FC0BE9473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914900" y="1285711"/>
            <a:ext cx="4229100" cy="2874644"/>
          </a:xfrm>
        </p:spPr>
      </p:pic>
    </p:spTree>
    <p:extLst>
      <p:ext uri="{BB962C8B-B14F-4D97-AF65-F5344CB8AC3E}">
        <p14:creationId xmlns:p14="http://schemas.microsoft.com/office/powerpoint/2010/main" val="31888758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62A031A0-53DE-4D0C-B7CC-30F4A7EADE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LTC3588-1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513EA773-EB7D-47D9-9EBC-76998E086F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4628" y="1200151"/>
            <a:ext cx="4722433" cy="339447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nb-NO"/>
              <a:t>LTC3588-1 Operating </a:t>
            </a:r>
            <a:r>
              <a:rPr lang="nb-NO" err="1"/>
              <a:t>voltage</a:t>
            </a:r>
            <a:r>
              <a:rPr lang="nb-NO"/>
              <a:t> 3.77V to 20V</a:t>
            </a:r>
          </a:p>
          <a:p>
            <a:r>
              <a:rPr lang="nb-NO"/>
              <a:t>Output </a:t>
            </a:r>
            <a:r>
              <a:rPr lang="nb-NO" err="1"/>
              <a:t>voltage</a:t>
            </a:r>
            <a:r>
              <a:rPr lang="nb-NO"/>
              <a:t> </a:t>
            </a:r>
            <a:r>
              <a:rPr lang="nb-NO" err="1"/>
              <a:t>configurations</a:t>
            </a:r>
            <a:r>
              <a:rPr lang="nb-NO"/>
              <a:t> at 1.8, 2.5, 3.3 and 3.6V</a:t>
            </a:r>
          </a:p>
          <a:p>
            <a:pPr marL="0" indent="0">
              <a:buNone/>
            </a:pPr>
            <a:endParaRPr lang="nb-NO"/>
          </a:p>
        </p:txBody>
      </p:sp>
      <p:pic>
        <p:nvPicPr>
          <p:cNvPr id="4" name="Bilde 3">
            <a:extLst>
              <a:ext uri="{FF2B5EF4-FFF2-40B4-BE49-F238E27FC236}">
                <a16:creationId xmlns:a16="http://schemas.microsoft.com/office/drawing/2014/main" id="{AB6857E2-C5F4-4F02-BC1D-7C9D903F13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2364" y="2899410"/>
            <a:ext cx="2853060" cy="2244090"/>
          </a:xfrm>
          <a:prstGeom prst="rect">
            <a:avLst/>
          </a:prstGeom>
        </p:spPr>
      </p:pic>
      <p:pic>
        <p:nvPicPr>
          <p:cNvPr id="8" name="Bilde 7">
            <a:extLst>
              <a:ext uri="{FF2B5EF4-FFF2-40B4-BE49-F238E27FC236}">
                <a16:creationId xmlns:a16="http://schemas.microsoft.com/office/drawing/2014/main" id="{14774DE9-4325-4BB0-999D-77EA6C4D9C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6507" y="942975"/>
            <a:ext cx="2295525" cy="3257550"/>
          </a:xfrm>
          <a:prstGeom prst="rect">
            <a:avLst/>
          </a:prstGeom>
        </p:spPr>
      </p:pic>
      <p:sp>
        <p:nvSpPr>
          <p:cNvPr id="7" name="Multiplikasjonstegn 6">
            <a:extLst>
              <a:ext uri="{FF2B5EF4-FFF2-40B4-BE49-F238E27FC236}">
                <a16:creationId xmlns:a16="http://schemas.microsoft.com/office/drawing/2014/main" id="{27E22998-4E54-49C3-98EF-84D9D9381ADF}"/>
              </a:ext>
            </a:extLst>
          </p:cNvPr>
          <p:cNvSpPr/>
          <p:nvPr/>
        </p:nvSpPr>
        <p:spPr>
          <a:xfrm>
            <a:off x="1709542" y="3374834"/>
            <a:ext cx="618689" cy="649996"/>
          </a:xfrm>
          <a:prstGeom prst="mathMultiply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4345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25C9BC41-056D-4D56-8135-63759FD25B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LTC3588-1</a:t>
            </a:r>
          </a:p>
        </p:txBody>
      </p:sp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EF0D6FCC-E164-4EF5-B2D6-C23FE7E553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Simulation</a:t>
            </a:r>
          </a:p>
        </p:txBody>
      </p:sp>
      <p:pic>
        <p:nvPicPr>
          <p:cNvPr id="10" name="Plassholder for innhold 9" descr="Et bilde som inneholder kart, tekst&#10;&#10;Beskrivelse som er generert med svært høy visshet">
            <a:extLst>
              <a:ext uri="{FF2B5EF4-FFF2-40B4-BE49-F238E27FC236}">
                <a16:creationId xmlns:a16="http://schemas.microsoft.com/office/drawing/2014/main" id="{91DCAA97-FFAE-46A4-B493-EA622B4000E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069975" y="1782097"/>
            <a:ext cx="3767138" cy="2660393"/>
          </a:xfrm>
        </p:spPr>
      </p:pic>
      <p:sp>
        <p:nvSpPr>
          <p:cNvPr id="5" name="Plassholder for tekst 4">
            <a:extLst>
              <a:ext uri="{FF2B5EF4-FFF2-40B4-BE49-F238E27FC236}">
                <a16:creationId xmlns:a16="http://schemas.microsoft.com/office/drawing/2014/main" id="{8E3A9932-0AA0-4402-84E3-88745B4ABF9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GB"/>
              <a:t>Measurements</a:t>
            </a:r>
          </a:p>
        </p:txBody>
      </p:sp>
      <p:pic>
        <p:nvPicPr>
          <p:cNvPr id="11" name="Plassholder for innhold 10">
            <a:extLst>
              <a:ext uri="{FF2B5EF4-FFF2-40B4-BE49-F238E27FC236}">
                <a16:creationId xmlns:a16="http://schemas.microsoft.com/office/drawing/2014/main" id="{26E59683-EB7E-40DC-A543-DC73679DDEDC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/>
          <a:stretch>
            <a:fillRect/>
          </a:stretch>
        </p:blipFill>
        <p:spPr>
          <a:xfrm>
            <a:off x="4854040" y="1782096"/>
            <a:ext cx="4215348" cy="2660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0786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25C9BC41-056D-4D56-8135-63759FD25B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LTC3588-1</a:t>
            </a:r>
          </a:p>
        </p:txBody>
      </p:sp>
      <p:sp>
        <p:nvSpPr>
          <p:cNvPr id="5" name="Plassholder for tekst 4">
            <a:extLst>
              <a:ext uri="{FF2B5EF4-FFF2-40B4-BE49-F238E27FC236}">
                <a16:creationId xmlns:a16="http://schemas.microsoft.com/office/drawing/2014/main" id="{8E3A9932-0AA0-4402-84E3-88745B4ABF9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2857116" y="1114669"/>
            <a:ext cx="3812218" cy="479822"/>
          </a:xfrm>
        </p:spPr>
        <p:txBody>
          <a:bodyPr>
            <a:normAutofit fontScale="85000" lnSpcReduction="10000"/>
          </a:bodyPr>
          <a:lstStyle/>
          <a:p>
            <a:r>
              <a:rPr lang="en-GB"/>
              <a:t>Output = 1.8 volts for 105 </a:t>
            </a:r>
            <a:r>
              <a:rPr lang="en-GB" err="1"/>
              <a:t>ms</a:t>
            </a:r>
            <a:r>
              <a:rPr lang="en-GB"/>
              <a:t> </a:t>
            </a:r>
          </a:p>
        </p:txBody>
      </p:sp>
      <p:pic>
        <p:nvPicPr>
          <p:cNvPr id="21" name="Bilde 20">
            <a:extLst>
              <a:ext uri="{FF2B5EF4-FFF2-40B4-BE49-F238E27FC236}">
                <a16:creationId xmlns:a16="http://schemas.microsoft.com/office/drawing/2014/main" id="{12D1E56C-3BFB-45DB-8606-2D215D27F7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6797" y="1631155"/>
            <a:ext cx="6519594" cy="3479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9642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62A031A0-53DE-4D0C-B7CC-30F4A7EADE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Stop Button Circuit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513EA773-EB7D-47D9-9EBC-76998E086F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4628" y="1200151"/>
            <a:ext cx="4993230" cy="39243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nb-NO"/>
              <a:t>Generator: AFIG-0007</a:t>
            </a:r>
          </a:p>
          <a:p>
            <a:r>
              <a:rPr lang="nb-NO" err="1"/>
              <a:t>Rectifier</a:t>
            </a:r>
            <a:r>
              <a:rPr lang="nb-NO"/>
              <a:t>: Full-</a:t>
            </a:r>
            <a:r>
              <a:rPr lang="nb-NO" err="1"/>
              <a:t>wave</a:t>
            </a:r>
            <a:r>
              <a:rPr lang="nb-NO"/>
              <a:t> </a:t>
            </a:r>
            <a:r>
              <a:rPr lang="nb-NO" err="1"/>
              <a:t>voltage</a:t>
            </a:r>
            <a:r>
              <a:rPr lang="nb-NO"/>
              <a:t> doubler</a:t>
            </a:r>
          </a:p>
          <a:p>
            <a:r>
              <a:rPr lang="nb-NO" err="1"/>
              <a:t>Optional</a:t>
            </a:r>
            <a:r>
              <a:rPr lang="nb-NO"/>
              <a:t> regulator: LTC3588-1</a:t>
            </a:r>
          </a:p>
          <a:p>
            <a:r>
              <a:rPr lang="nb-NO" err="1"/>
              <a:t>SoC</a:t>
            </a:r>
            <a:r>
              <a:rPr lang="nb-NO"/>
              <a:t>: nRF52832</a:t>
            </a:r>
          </a:p>
          <a:p>
            <a:r>
              <a:rPr lang="nb-NO"/>
              <a:t>Antenna: Johanson Technologies' 2.45 GHz </a:t>
            </a:r>
            <a:r>
              <a:rPr lang="en-US"/>
              <a:t>2450AT18A100</a:t>
            </a:r>
            <a:endParaRPr lang="nb-NO"/>
          </a:p>
        </p:txBody>
      </p:sp>
      <p:pic>
        <p:nvPicPr>
          <p:cNvPr id="10" name="Bilde 9">
            <a:extLst>
              <a:ext uri="{FF2B5EF4-FFF2-40B4-BE49-F238E27FC236}">
                <a16:creationId xmlns:a16="http://schemas.microsoft.com/office/drawing/2014/main" id="{D8497426-2C76-49D7-8124-048FDDC6BF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8475" y="942975"/>
            <a:ext cx="2295525" cy="325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6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DEDBBF6F-0A47-4BB6-9FFC-BE716374C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b-NO"/>
              <a:t>PCB Design</a:t>
            </a:r>
            <a:endParaRPr lang="nb-NO" err="1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E4677DAC-ECB9-4F3F-BB68-8BEC7ED041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4628" y="1065213"/>
            <a:ext cx="4923143" cy="1370411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 marL="0" indent="0">
              <a:buNone/>
            </a:pPr>
            <a:endParaRPr lang="nb-NO"/>
          </a:p>
          <a:p>
            <a:r>
              <a:rPr lang="nb-NO" err="1"/>
              <a:t>Altium</a:t>
            </a:r>
            <a:r>
              <a:rPr lang="nb-NO"/>
              <a:t> for PCB design</a:t>
            </a:r>
          </a:p>
          <a:p>
            <a:r>
              <a:rPr lang="nb-NO" err="1"/>
              <a:t>Based</a:t>
            </a:r>
            <a:r>
              <a:rPr lang="nb-NO"/>
              <a:t> </a:t>
            </a:r>
            <a:r>
              <a:rPr lang="nb-NO" err="1"/>
              <a:t>on</a:t>
            </a:r>
            <a:r>
              <a:rPr lang="nb-NO"/>
              <a:t> nRF52 </a:t>
            </a:r>
            <a:r>
              <a:rPr lang="nb-NO" err="1"/>
              <a:t>reference</a:t>
            </a:r>
            <a:r>
              <a:rPr lang="nb-NO"/>
              <a:t> design</a:t>
            </a:r>
          </a:p>
          <a:p>
            <a:r>
              <a:rPr lang="nb-NO"/>
              <a:t>34mm x 14mm</a:t>
            </a:r>
          </a:p>
          <a:p>
            <a:pPr marL="0" indent="0">
              <a:buNone/>
            </a:pPr>
            <a:endParaRPr lang="nb-NO"/>
          </a:p>
          <a:p>
            <a:endParaRPr lang="nb-NO"/>
          </a:p>
          <a:p>
            <a:endParaRPr lang="nb-NO"/>
          </a:p>
        </p:txBody>
      </p:sp>
      <p:pic>
        <p:nvPicPr>
          <p:cNvPr id="6" name="Bilde 5" descr="Et bilde som inneholder elektronikk, krets&#10;&#10;Beskrivelse som er generert med svært høy visshet">
            <a:extLst>
              <a:ext uri="{FF2B5EF4-FFF2-40B4-BE49-F238E27FC236}">
                <a16:creationId xmlns:a16="http://schemas.microsoft.com/office/drawing/2014/main" id="{1CA2567A-B787-4CB4-BD5C-5373653FDA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539" y="2519190"/>
            <a:ext cx="2398020" cy="2339422"/>
          </a:xfrm>
          <a:prstGeom prst="rect">
            <a:avLst/>
          </a:prstGeom>
        </p:spPr>
      </p:pic>
      <p:pic>
        <p:nvPicPr>
          <p:cNvPr id="4" name="Bilde 4">
            <a:extLst>
              <a:ext uri="{FF2B5EF4-FFF2-40B4-BE49-F238E27FC236}">
                <a16:creationId xmlns:a16="http://schemas.microsoft.com/office/drawing/2014/main" id="{002A2F3F-BD47-411A-84D6-E2B6E89ECE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4838" y="2435950"/>
            <a:ext cx="2965450" cy="2422662"/>
          </a:xfrm>
          <a:prstGeom prst="rect">
            <a:avLst/>
          </a:prstGeom>
        </p:spPr>
      </p:pic>
      <p:pic>
        <p:nvPicPr>
          <p:cNvPr id="9" name="Bilde 8">
            <a:extLst>
              <a:ext uri="{FF2B5EF4-FFF2-40B4-BE49-F238E27FC236}">
                <a16:creationId xmlns:a16="http://schemas.microsoft.com/office/drawing/2014/main" id="{620947AC-2524-4BD0-872E-2A6150E67B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8475" y="942975"/>
            <a:ext cx="2295525" cy="325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8237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62A031A0-53DE-4D0C-B7CC-30F4A7EADE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Stop Button </a:t>
            </a:r>
            <a:r>
              <a:rPr lang="nb-NO" err="1"/>
              <a:t>Firmware</a:t>
            </a:r>
            <a:endParaRPr lang="nb-NO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513EA773-EB7D-47D9-9EBC-76998E086F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4628" y="1200151"/>
            <a:ext cx="4632014" cy="339447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nb-NO"/>
              <a:t>Code </a:t>
            </a:r>
            <a:r>
              <a:rPr lang="nb-NO" err="1"/>
              <a:t>efficiency</a:t>
            </a:r>
            <a:r>
              <a:rPr lang="nb-NO"/>
              <a:t>, BLE </a:t>
            </a:r>
            <a:r>
              <a:rPr lang="nb-NO" err="1"/>
              <a:t>stack</a:t>
            </a:r>
            <a:r>
              <a:rPr lang="nb-NO"/>
              <a:t>, ID</a:t>
            </a:r>
          </a:p>
          <a:p>
            <a:r>
              <a:rPr lang="nb-NO"/>
              <a:t>TX </a:t>
            </a:r>
            <a:r>
              <a:rPr lang="nb-NO" err="1"/>
              <a:t>payload</a:t>
            </a:r>
            <a:r>
              <a:rPr lang="nb-NO"/>
              <a:t> = 21 bytes</a:t>
            </a:r>
          </a:p>
          <a:p>
            <a:r>
              <a:rPr lang="nb-NO"/>
              <a:t>TX </a:t>
            </a:r>
            <a:r>
              <a:rPr lang="nb-NO" err="1"/>
              <a:t>power</a:t>
            </a:r>
            <a:r>
              <a:rPr lang="nb-NO"/>
              <a:t> = 0dBm</a:t>
            </a:r>
          </a:p>
          <a:p>
            <a:r>
              <a:rPr lang="nb-NO"/>
              <a:t>Advertising </a:t>
            </a:r>
            <a:r>
              <a:rPr lang="nb-NO" err="1"/>
              <a:t>interval</a:t>
            </a:r>
            <a:r>
              <a:rPr lang="nb-NO"/>
              <a:t> = 20ms</a:t>
            </a:r>
          </a:p>
          <a:p>
            <a:r>
              <a:rPr lang="nb-NO"/>
              <a:t>LFRC</a:t>
            </a:r>
          </a:p>
          <a:p>
            <a:r>
              <a:rPr lang="nb-NO"/>
              <a:t>DC/DC regulator </a:t>
            </a:r>
            <a:r>
              <a:rPr lang="nb-NO" err="1"/>
              <a:t>enabled</a:t>
            </a:r>
            <a:endParaRPr lang="nb-NO"/>
          </a:p>
          <a:p>
            <a:endParaRPr lang="nb-NO"/>
          </a:p>
          <a:p>
            <a:endParaRPr lang="nb-NO"/>
          </a:p>
        </p:txBody>
      </p:sp>
      <p:pic>
        <p:nvPicPr>
          <p:cNvPr id="8" name="Bilde 7">
            <a:extLst>
              <a:ext uri="{FF2B5EF4-FFF2-40B4-BE49-F238E27FC236}">
                <a16:creationId xmlns:a16="http://schemas.microsoft.com/office/drawing/2014/main" id="{D4CD7153-16A9-4864-AE36-93BAB3425F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8475" y="942975"/>
            <a:ext cx="2295525" cy="325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1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62A031A0-53DE-4D0C-B7CC-30F4A7EADE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Central and </a:t>
            </a:r>
            <a:r>
              <a:rPr lang="nb-NO" err="1"/>
              <a:t>Relayer</a:t>
            </a:r>
            <a:r>
              <a:rPr lang="nb-NO"/>
              <a:t> </a:t>
            </a:r>
            <a:r>
              <a:rPr lang="nb-NO" err="1"/>
              <a:t>Firmware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513EA773-EB7D-47D9-9EBC-76998E086F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4628" y="1200151"/>
            <a:ext cx="5033734" cy="339447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nb-NO"/>
              <a:t>nRF52 </a:t>
            </a:r>
            <a:r>
              <a:rPr lang="nb-NO" err="1"/>
              <a:t>development</a:t>
            </a:r>
            <a:r>
              <a:rPr lang="nb-NO"/>
              <a:t> </a:t>
            </a:r>
            <a:r>
              <a:rPr lang="nb-NO" err="1"/>
              <a:t>kit</a:t>
            </a:r>
            <a:endParaRPr lang="nb-NO"/>
          </a:p>
          <a:p>
            <a:r>
              <a:rPr lang="nb-NO" err="1"/>
              <a:t>Scans</a:t>
            </a:r>
            <a:r>
              <a:rPr lang="nb-NO"/>
              <a:t> for 128-bit </a:t>
            </a:r>
            <a:r>
              <a:rPr lang="nb-NO" err="1"/>
              <a:t>UUIDs</a:t>
            </a:r>
          </a:p>
          <a:p>
            <a:r>
              <a:rPr lang="nb-NO" err="1"/>
              <a:t>Relayer</a:t>
            </a:r>
            <a:r>
              <a:rPr lang="nb-NO"/>
              <a:t> - Wireless UART (</a:t>
            </a:r>
            <a:r>
              <a:rPr lang="nb-NO" err="1"/>
              <a:t>optional</a:t>
            </a:r>
            <a:r>
              <a:rPr lang="nb-NO"/>
              <a:t> for longer range)</a:t>
            </a:r>
          </a:p>
          <a:p>
            <a:r>
              <a:rPr lang="nb-NO"/>
              <a:t>Central - UUID "whitelist"</a:t>
            </a:r>
          </a:p>
          <a:p>
            <a:pPr marL="0" indent="0">
              <a:buNone/>
            </a:pPr>
            <a:endParaRPr lang="nb-NO"/>
          </a:p>
        </p:txBody>
      </p:sp>
      <p:pic>
        <p:nvPicPr>
          <p:cNvPr id="7" name="Bilde 6">
            <a:extLst>
              <a:ext uri="{FF2B5EF4-FFF2-40B4-BE49-F238E27FC236}">
                <a16:creationId xmlns:a16="http://schemas.microsoft.com/office/drawing/2014/main" id="{31245F67-D600-8E4E-8CBE-38892D9CA2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8384" y="3322758"/>
            <a:ext cx="3475972" cy="1475864"/>
          </a:xfrm>
          <a:prstGeom prst="rect">
            <a:avLst/>
          </a:prstGeom>
        </p:spPr>
      </p:pic>
      <p:pic>
        <p:nvPicPr>
          <p:cNvPr id="9" name="Bilde 8">
            <a:extLst>
              <a:ext uri="{FF2B5EF4-FFF2-40B4-BE49-F238E27FC236}">
                <a16:creationId xmlns:a16="http://schemas.microsoft.com/office/drawing/2014/main" id="{00E0DACB-67B1-4716-A5E0-6731C75591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8475" y="942975"/>
            <a:ext cx="2295525" cy="325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9241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62A031A0-53DE-4D0C-B7CC-30F4A7EADE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Application Flowchart</a:t>
            </a:r>
          </a:p>
        </p:txBody>
      </p:sp>
      <p:pic>
        <p:nvPicPr>
          <p:cNvPr id="7" name="Plassholder for innhold 6">
            <a:extLst>
              <a:ext uri="{FF2B5EF4-FFF2-40B4-BE49-F238E27FC236}">
                <a16:creationId xmlns:a16="http://schemas.microsoft.com/office/drawing/2014/main" id="{4ABE9BBB-FB4C-A84D-B642-28A4E88985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10637" y="886320"/>
            <a:ext cx="4471517" cy="4257180"/>
          </a:xfrm>
        </p:spPr>
      </p:pic>
    </p:spTree>
    <p:extLst>
      <p:ext uri="{BB962C8B-B14F-4D97-AF65-F5344CB8AC3E}">
        <p14:creationId xmlns:p14="http://schemas.microsoft.com/office/powerpoint/2010/main" val="22275837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62A031A0-53DE-4D0C-B7CC-30F4A7EADE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b-NO"/>
              <a:t>3D-print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E75F54E9-D4FD-42BB-B632-F033CFEACA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92317" y="1060101"/>
            <a:ext cx="4837957" cy="3740973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4E11519B-8179-4851-9A61-582F3F1ABC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3325" y="1061666"/>
            <a:ext cx="1981077" cy="1981077"/>
          </a:xfrm>
          <a:prstGeom prst="rect">
            <a:avLst/>
          </a:prstGeom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5BB2DBA3-DCF2-4B80-8FC7-75E8C8B7D9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5509" y="2813277"/>
            <a:ext cx="2188895" cy="1988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4636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190A339C-D967-4441-8FA8-C011934D3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err="1"/>
              <a:t>Disposition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F4F60BB3-6076-4DB5-B945-D581F772C7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nb-NO" err="1"/>
              <a:t>Explain</a:t>
            </a:r>
            <a:r>
              <a:rPr lang="nb-NO"/>
              <a:t> </a:t>
            </a:r>
            <a:r>
              <a:rPr lang="nb-NO" err="1"/>
              <a:t>the</a:t>
            </a:r>
            <a:r>
              <a:rPr lang="nb-NO"/>
              <a:t> </a:t>
            </a:r>
            <a:r>
              <a:rPr lang="nb-NO" err="1"/>
              <a:t>assignment</a:t>
            </a:r>
            <a:r>
              <a:rPr lang="nb-NO"/>
              <a:t> and </a:t>
            </a:r>
            <a:r>
              <a:rPr lang="nb-NO" err="1"/>
              <a:t>project</a:t>
            </a:r>
            <a:r>
              <a:rPr lang="nb-NO"/>
              <a:t> </a:t>
            </a:r>
            <a:r>
              <a:rPr lang="nb-NO" err="1"/>
              <a:t>scope</a:t>
            </a:r>
            <a:endParaRPr lang="nb-NO"/>
          </a:p>
          <a:p>
            <a:r>
              <a:rPr lang="nb-NO"/>
              <a:t>A </a:t>
            </a:r>
            <a:r>
              <a:rPr lang="nb-NO" err="1"/>
              <a:t>quick</a:t>
            </a:r>
            <a:r>
              <a:rPr lang="nb-NO"/>
              <a:t> </a:t>
            </a:r>
            <a:r>
              <a:rPr lang="nb-NO" err="1"/>
              <a:t>demonstration</a:t>
            </a:r>
            <a:endParaRPr lang="nb-NO"/>
          </a:p>
          <a:p>
            <a:r>
              <a:rPr lang="nb-NO"/>
              <a:t>The </a:t>
            </a:r>
            <a:r>
              <a:rPr lang="nb-NO" err="1"/>
              <a:t>two</a:t>
            </a:r>
            <a:r>
              <a:rPr lang="nb-NO"/>
              <a:t> </a:t>
            </a:r>
            <a:r>
              <a:rPr lang="nb-NO" err="1"/>
              <a:t>supply</a:t>
            </a:r>
            <a:r>
              <a:rPr lang="nb-NO"/>
              <a:t> </a:t>
            </a:r>
            <a:r>
              <a:rPr lang="nb-NO" err="1"/>
              <a:t>solutions</a:t>
            </a:r>
            <a:r>
              <a:rPr lang="nb-NO"/>
              <a:t> </a:t>
            </a:r>
            <a:r>
              <a:rPr lang="nb-NO" err="1"/>
              <a:t>described</a:t>
            </a:r>
            <a:r>
              <a:rPr lang="nb-NO"/>
              <a:t> in </a:t>
            </a:r>
            <a:r>
              <a:rPr lang="nb-NO" err="1"/>
              <a:t>this</a:t>
            </a:r>
            <a:r>
              <a:rPr lang="nb-NO"/>
              <a:t> </a:t>
            </a:r>
            <a:r>
              <a:rPr lang="nb-NO" err="1"/>
              <a:t>thesis</a:t>
            </a:r>
            <a:endParaRPr lang="nb-NO"/>
          </a:p>
          <a:p>
            <a:r>
              <a:rPr lang="nb-NO" err="1"/>
              <a:t>Firmware</a:t>
            </a:r>
            <a:r>
              <a:rPr lang="nb-NO"/>
              <a:t> </a:t>
            </a:r>
            <a:r>
              <a:rPr lang="nb-NO" err="1"/>
              <a:t>description</a:t>
            </a:r>
            <a:r>
              <a:rPr lang="nb-NO"/>
              <a:t> and flowchart</a:t>
            </a:r>
          </a:p>
          <a:p>
            <a:r>
              <a:rPr lang="nb-NO" err="1"/>
              <a:t>Results</a:t>
            </a:r>
            <a:r>
              <a:rPr lang="nb-NO"/>
              <a:t> and </a:t>
            </a:r>
            <a:r>
              <a:rPr lang="nb-NO" err="1"/>
              <a:t>conclusion</a:t>
            </a:r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8862366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6CE7E92E-0C10-4B77-A290-BC925FADC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err="1"/>
              <a:t>Results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675EB344-7796-4DDC-9C53-F2C28E3B29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nb-NO"/>
              <a:t>LTC </a:t>
            </a:r>
            <a:r>
              <a:rPr lang="nb-NO" err="1"/>
              <a:t>solution</a:t>
            </a:r>
            <a:r>
              <a:rPr lang="nb-NO"/>
              <a:t> – 5 </a:t>
            </a:r>
            <a:r>
              <a:rPr lang="nb-NO" err="1"/>
              <a:t>events</a:t>
            </a:r>
            <a:endParaRPr lang="nb-NO"/>
          </a:p>
          <a:p>
            <a:r>
              <a:rPr lang="nb-NO"/>
              <a:t>VD </a:t>
            </a:r>
            <a:r>
              <a:rPr lang="nb-NO" err="1"/>
              <a:t>solution</a:t>
            </a:r>
            <a:r>
              <a:rPr lang="nb-NO"/>
              <a:t> – 2 </a:t>
            </a:r>
            <a:r>
              <a:rPr lang="nb-NO" err="1"/>
              <a:t>events</a:t>
            </a:r>
            <a:endParaRPr lang="nb-NO"/>
          </a:p>
          <a:p>
            <a:r>
              <a:rPr lang="nb-NO"/>
              <a:t>Field test, </a:t>
            </a:r>
            <a:r>
              <a:rPr lang="nb-NO" err="1"/>
              <a:t>articulated</a:t>
            </a:r>
            <a:r>
              <a:rPr lang="nb-NO"/>
              <a:t> bus </a:t>
            </a:r>
            <a:r>
              <a:rPr lang="nb-NO" err="1"/>
              <a:t>approx</a:t>
            </a:r>
            <a:r>
              <a:rPr lang="nb-NO"/>
              <a:t>. 19 meters</a:t>
            </a:r>
          </a:p>
          <a:p>
            <a:r>
              <a:rPr lang="nb-NO" err="1"/>
              <a:t>Relayer</a:t>
            </a:r>
            <a:r>
              <a:rPr lang="nb-NO"/>
              <a:t> </a:t>
            </a:r>
            <a:r>
              <a:rPr lang="nb-NO" err="1"/>
              <a:t>disconnected</a:t>
            </a:r>
            <a:r>
              <a:rPr lang="nb-NO"/>
              <a:t> – 98% </a:t>
            </a:r>
            <a:r>
              <a:rPr lang="nb-NO" err="1"/>
              <a:t>observation</a:t>
            </a:r>
            <a:r>
              <a:rPr lang="nb-NO"/>
              <a:t> rate</a:t>
            </a:r>
          </a:p>
          <a:p>
            <a:r>
              <a:rPr lang="nb-NO" err="1"/>
              <a:t>Relayer</a:t>
            </a:r>
            <a:r>
              <a:rPr lang="nb-NO"/>
              <a:t> </a:t>
            </a:r>
            <a:r>
              <a:rPr lang="nb-NO" err="1"/>
              <a:t>connected</a:t>
            </a:r>
            <a:r>
              <a:rPr lang="nb-NO"/>
              <a:t> – 99% </a:t>
            </a:r>
            <a:r>
              <a:rPr lang="nb-NO" err="1"/>
              <a:t>observation</a:t>
            </a:r>
            <a:r>
              <a:rPr lang="nb-NO"/>
              <a:t> rate</a:t>
            </a:r>
          </a:p>
        </p:txBody>
      </p:sp>
      <p:pic>
        <p:nvPicPr>
          <p:cNvPr id="7" name="Bilde 6">
            <a:extLst>
              <a:ext uri="{FF2B5EF4-FFF2-40B4-BE49-F238E27FC236}">
                <a16:creationId xmlns:a16="http://schemas.microsoft.com/office/drawing/2014/main" id="{E4C1552A-1936-0E4D-B6B2-E544366CAF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5573" y="3510496"/>
            <a:ext cx="5088220" cy="1096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4101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62A031A0-53DE-4D0C-B7CC-30F4A7EADE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err="1"/>
              <a:t>Conclusion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513EA773-EB7D-47D9-9EBC-76998E086F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nb-NO" err="1"/>
              <a:t>Proof</a:t>
            </a:r>
            <a:r>
              <a:rPr lang="nb-NO"/>
              <a:t> </a:t>
            </a:r>
            <a:r>
              <a:rPr lang="nb-NO" err="1"/>
              <a:t>of</a:t>
            </a:r>
            <a:r>
              <a:rPr lang="nb-NO"/>
              <a:t> </a:t>
            </a:r>
            <a:r>
              <a:rPr lang="nb-NO" err="1"/>
              <a:t>Concept</a:t>
            </a:r>
            <a:r>
              <a:rPr lang="nb-NO"/>
              <a:t> </a:t>
            </a:r>
            <a:r>
              <a:rPr lang="nb-NO" err="1"/>
              <a:t>solution</a:t>
            </a:r>
            <a:r>
              <a:rPr lang="nb-NO"/>
              <a:t> </a:t>
            </a:r>
            <a:r>
              <a:rPr lang="nb-NO" err="1"/>
              <a:t>with</a:t>
            </a:r>
            <a:r>
              <a:rPr lang="nb-NO"/>
              <a:t> </a:t>
            </a:r>
            <a:r>
              <a:rPr lang="nb-NO" err="1"/>
              <a:t>the</a:t>
            </a:r>
            <a:r>
              <a:rPr lang="nb-NO"/>
              <a:t> range and </a:t>
            </a:r>
            <a:r>
              <a:rPr lang="nb-NO" err="1"/>
              <a:t>observation</a:t>
            </a:r>
            <a:r>
              <a:rPr lang="nb-NO"/>
              <a:t> rate to </a:t>
            </a:r>
            <a:r>
              <a:rPr lang="nb-NO" err="1"/>
              <a:t>function</a:t>
            </a:r>
            <a:r>
              <a:rPr lang="nb-NO"/>
              <a:t> in </a:t>
            </a:r>
            <a:r>
              <a:rPr lang="nb-NO" err="1"/>
              <a:t>its</a:t>
            </a:r>
            <a:r>
              <a:rPr lang="nb-NO"/>
              <a:t> </a:t>
            </a:r>
            <a:r>
              <a:rPr lang="nb-NO" err="1"/>
              <a:t>intended</a:t>
            </a:r>
            <a:r>
              <a:rPr lang="nb-NO"/>
              <a:t> </a:t>
            </a:r>
            <a:r>
              <a:rPr lang="nb-NO" err="1"/>
              <a:t>environment</a:t>
            </a:r>
            <a:r>
              <a:rPr lang="nb-NO"/>
              <a:t>.</a:t>
            </a:r>
            <a:endParaRPr lang="nb-NO" err="1"/>
          </a:p>
          <a:p>
            <a:r>
              <a:rPr lang="nb-NO" err="1"/>
              <a:t>Two</a:t>
            </a:r>
            <a:r>
              <a:rPr lang="nb-NO"/>
              <a:t> </a:t>
            </a:r>
            <a:r>
              <a:rPr lang="nb-NO" err="1"/>
              <a:t>working</a:t>
            </a:r>
            <a:r>
              <a:rPr lang="nb-NO"/>
              <a:t> </a:t>
            </a:r>
            <a:r>
              <a:rPr lang="nb-NO" err="1"/>
              <a:t>solutions</a:t>
            </a:r>
          </a:p>
          <a:p>
            <a:r>
              <a:rPr lang="nb-NO" err="1"/>
              <a:t>Possibilities</a:t>
            </a:r>
            <a:r>
              <a:rPr lang="nb-NO"/>
              <a:t> for </a:t>
            </a:r>
            <a:r>
              <a:rPr lang="nb-NO" err="1"/>
              <a:t>other</a:t>
            </a:r>
            <a:r>
              <a:rPr lang="nb-NO"/>
              <a:t> </a:t>
            </a:r>
            <a:r>
              <a:rPr lang="nb-NO" err="1"/>
              <a:t>applications</a:t>
            </a:r>
            <a:r>
              <a:rPr lang="nb-NO"/>
              <a:t> (Remotes, </a:t>
            </a:r>
            <a:r>
              <a:rPr lang="nb-NO" err="1"/>
              <a:t>switches</a:t>
            </a:r>
            <a:r>
              <a:rPr lang="nb-NO"/>
              <a:t> etc.)</a:t>
            </a:r>
          </a:p>
        </p:txBody>
      </p:sp>
    </p:spTree>
    <p:extLst>
      <p:ext uri="{BB962C8B-B14F-4D97-AF65-F5344CB8AC3E}">
        <p14:creationId xmlns:p14="http://schemas.microsoft.com/office/powerpoint/2010/main" val="14715592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62A031A0-53DE-4D0C-B7CC-30F4A7EADE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4628" y="421639"/>
            <a:ext cx="7407404" cy="857250"/>
          </a:xfrm>
        </p:spPr>
        <p:txBody>
          <a:bodyPr>
            <a:normAutofit/>
          </a:bodyPr>
          <a:lstStyle/>
          <a:p>
            <a:pPr algn="ctr"/>
            <a:r>
              <a:rPr lang="nb-NO" err="1"/>
              <a:t>Thanks</a:t>
            </a:r>
            <a:r>
              <a:rPr lang="nb-NO"/>
              <a:t> for </a:t>
            </a:r>
            <a:r>
              <a:rPr lang="en-GB"/>
              <a:t>listening</a:t>
            </a:r>
            <a:r>
              <a:rPr lang="nb-NO"/>
              <a:t> 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513EA773-EB7D-47D9-9EBC-76998E086F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4628" y="3739551"/>
            <a:ext cx="7407404" cy="85507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nb-NO"/>
          </a:p>
          <a:p>
            <a:endParaRPr lang="nb-NO"/>
          </a:p>
        </p:txBody>
      </p:sp>
      <p:sp>
        <p:nvSpPr>
          <p:cNvPr id="4" name="TekstSylinder 3">
            <a:extLst>
              <a:ext uri="{FF2B5EF4-FFF2-40B4-BE49-F238E27FC236}">
                <a16:creationId xmlns:a16="http://schemas.microsoft.com/office/drawing/2014/main" id="{ECD551E7-D3FB-4DFC-A683-43D837F3E97B}"/>
              </a:ext>
            </a:extLst>
          </p:cNvPr>
          <p:cNvSpPr txBox="1"/>
          <p:nvPr/>
        </p:nvSpPr>
        <p:spPr>
          <a:xfrm>
            <a:off x="1714499" y="1717735"/>
            <a:ext cx="6205627" cy="646331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3600" b="1">
                <a:latin typeface="Arial"/>
              </a:rPr>
              <a:t>Questions</a:t>
            </a:r>
            <a:r>
              <a:rPr lang="nb-NO" sz="3600" b="1">
                <a:latin typeface="Arial"/>
              </a:rPr>
              <a:t>?</a:t>
            </a:r>
            <a:r>
              <a:rPr lang="nb-NO" sz="3600">
                <a:latin typeface="Arial"/>
                <a:cs typeface="Arial"/>
              </a:rPr>
              <a:t>​</a:t>
            </a:r>
            <a:endParaRPr lang="nb-NO" sz="3600">
              <a:cs typeface="Calibri"/>
            </a:endParaRPr>
          </a:p>
        </p:txBody>
      </p:sp>
      <p:sp>
        <p:nvSpPr>
          <p:cNvPr id="5" name="TekstSylinder 4">
            <a:extLst>
              <a:ext uri="{FF2B5EF4-FFF2-40B4-BE49-F238E27FC236}">
                <a16:creationId xmlns:a16="http://schemas.microsoft.com/office/drawing/2014/main" id="{85BFCEA5-6289-4D3C-8AE7-D6E22BEF80C3}"/>
              </a:ext>
            </a:extLst>
          </p:cNvPr>
          <p:cNvSpPr txBox="1"/>
          <p:nvPr/>
        </p:nvSpPr>
        <p:spPr>
          <a:xfrm>
            <a:off x="2161309" y="4595750"/>
            <a:ext cx="5474524" cy="646331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nb-NO">
                <a:cs typeface="Calibri"/>
                <a:hlinkClick r:id="rId2"/>
              </a:rPr>
              <a:t>https://github.com/simenrostad/Bachelor-Nordic_Semi</a:t>
            </a:r>
            <a:endParaRPr lang="nb-NO">
              <a:cs typeface="Calibri"/>
            </a:endParaRPr>
          </a:p>
          <a:p>
            <a:pPr algn="ctr"/>
            <a:endParaRPr lang="nb-NO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097538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1195166" y="511371"/>
            <a:ext cx="7406866" cy="857250"/>
          </a:xfrm>
        </p:spPr>
        <p:txBody>
          <a:bodyPr/>
          <a:lstStyle/>
          <a:p>
            <a:r>
              <a:rPr lang="nb-NO"/>
              <a:t>The </a:t>
            </a:r>
            <a:r>
              <a:rPr lang="nb-NO" err="1"/>
              <a:t>Assignment</a:t>
            </a:r>
            <a:endParaRPr lang="nb-NO"/>
          </a:p>
        </p:txBody>
      </p:sp>
      <p:sp>
        <p:nvSpPr>
          <p:cNvPr id="4" name="Plassholder for innhold 3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nb-NO"/>
              <a:t>Energy harvesting</a:t>
            </a:r>
          </a:p>
          <a:p>
            <a:r>
              <a:rPr lang="nb-NO"/>
              <a:t>nRF52 </a:t>
            </a:r>
            <a:r>
              <a:rPr lang="nb-NO" err="1"/>
              <a:t>transmitting</a:t>
            </a:r>
            <a:r>
              <a:rPr lang="nb-NO"/>
              <a:t> BLE signal to </a:t>
            </a:r>
            <a:r>
              <a:rPr lang="nb-NO" err="1"/>
              <a:t>set</a:t>
            </a:r>
            <a:r>
              <a:rPr lang="nb-NO"/>
              <a:t> a "STOP" </a:t>
            </a:r>
            <a:r>
              <a:rPr lang="nb-NO" err="1"/>
              <a:t>sign</a:t>
            </a:r>
          </a:p>
          <a:p>
            <a:r>
              <a:rPr lang="nb-NO" err="1"/>
              <a:t>Making</a:t>
            </a:r>
            <a:r>
              <a:rPr lang="nb-NO"/>
              <a:t> a Showcase </a:t>
            </a:r>
            <a:r>
              <a:rPr lang="nb-NO" err="1"/>
              <a:t>working</a:t>
            </a:r>
            <a:r>
              <a:rPr lang="nb-NO"/>
              <a:t> prototype</a:t>
            </a:r>
          </a:p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3068870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62A031A0-53DE-4D0C-B7CC-30F4A7EADE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Project Scope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513EA773-EB7D-47D9-9EBC-76998E086F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nb-NO"/>
              <a:t>Make an </a:t>
            </a:r>
            <a:r>
              <a:rPr lang="nb-NO" err="1"/>
              <a:t>energy</a:t>
            </a:r>
            <a:r>
              <a:rPr lang="nb-NO"/>
              <a:t> harvesting </a:t>
            </a:r>
            <a:r>
              <a:rPr lang="nb-NO" err="1"/>
              <a:t>circuit</a:t>
            </a:r>
            <a:r>
              <a:rPr lang="nb-NO"/>
              <a:t> </a:t>
            </a:r>
            <a:r>
              <a:rPr lang="nb-NO" err="1"/>
              <a:t>able</a:t>
            </a:r>
            <a:r>
              <a:rPr lang="nb-NO"/>
              <a:t> to </a:t>
            </a:r>
            <a:r>
              <a:rPr lang="nb-NO" err="1"/>
              <a:t>power</a:t>
            </a:r>
            <a:r>
              <a:rPr lang="nb-NO"/>
              <a:t> </a:t>
            </a:r>
            <a:r>
              <a:rPr lang="nb-NO" err="1"/>
              <a:t>the</a:t>
            </a:r>
            <a:r>
              <a:rPr lang="nb-NO"/>
              <a:t> nRF52</a:t>
            </a:r>
          </a:p>
          <a:p>
            <a:r>
              <a:rPr lang="nb-NO"/>
              <a:t>Energy </a:t>
            </a:r>
            <a:r>
              <a:rPr lang="nb-NO" err="1"/>
              <a:t>efficient</a:t>
            </a:r>
            <a:r>
              <a:rPr lang="nb-NO"/>
              <a:t> </a:t>
            </a:r>
            <a:r>
              <a:rPr lang="nb-NO" err="1"/>
              <a:t>code</a:t>
            </a:r>
            <a:endParaRPr lang="nb-NO"/>
          </a:p>
          <a:p>
            <a:r>
              <a:rPr lang="nb-NO"/>
              <a:t>Production and </a:t>
            </a:r>
            <a:r>
              <a:rPr lang="nb-NO" err="1"/>
              <a:t>assembly</a:t>
            </a:r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4383742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E50D6298-54F1-4D95-8712-40A321124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Demonstration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F068D02F-A988-4EF6-9683-340AA19D30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/>
              <a:t>Look at it go!</a:t>
            </a:r>
          </a:p>
        </p:txBody>
      </p:sp>
    </p:spTree>
    <p:extLst>
      <p:ext uri="{BB962C8B-B14F-4D97-AF65-F5344CB8AC3E}">
        <p14:creationId xmlns:p14="http://schemas.microsoft.com/office/powerpoint/2010/main" val="19256518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tel 6">
            <a:extLst>
              <a:ext uri="{FF2B5EF4-FFF2-40B4-BE49-F238E27FC236}">
                <a16:creationId xmlns:a16="http://schemas.microsoft.com/office/drawing/2014/main" id="{D4DF89A9-2D63-4081-89BF-6A41C3326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nb-NO" sz="2400" err="1"/>
              <a:t>Inductive</a:t>
            </a:r>
            <a:r>
              <a:rPr lang="nb-NO" sz="2400"/>
              <a:t> </a:t>
            </a:r>
            <a:r>
              <a:rPr lang="nb-NO" sz="2400" err="1"/>
              <a:t>transducer</a:t>
            </a:r>
            <a:r>
              <a:rPr lang="nb-NO" sz="2400"/>
              <a:t> vs. </a:t>
            </a:r>
            <a:r>
              <a:rPr lang="nb-NO" sz="2400" err="1"/>
              <a:t>Piezoelectric</a:t>
            </a:r>
            <a:r>
              <a:rPr lang="nb-NO" sz="2400"/>
              <a:t> element</a:t>
            </a:r>
          </a:p>
        </p:txBody>
      </p:sp>
      <p:sp>
        <p:nvSpPr>
          <p:cNvPr id="8" name="Plassholder for innhold 7">
            <a:extLst>
              <a:ext uri="{FF2B5EF4-FFF2-40B4-BE49-F238E27FC236}">
                <a16:creationId xmlns:a16="http://schemas.microsoft.com/office/drawing/2014/main" id="{E2FB47DC-357E-4B61-A2B1-4AB8082654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4628" y="1200151"/>
            <a:ext cx="6510865" cy="339447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nb-NO" err="1"/>
              <a:t>Piezoelectric</a:t>
            </a:r>
            <a:r>
              <a:rPr lang="nb-NO"/>
              <a:t> elements</a:t>
            </a:r>
          </a:p>
          <a:p>
            <a:r>
              <a:rPr lang="nb-NO"/>
              <a:t>AFIG-0007</a:t>
            </a:r>
          </a:p>
          <a:p>
            <a:r>
              <a:rPr lang="nb-NO" err="1"/>
              <a:t>Reliability</a:t>
            </a:r>
            <a:endParaRPr lang="nb-NO"/>
          </a:p>
          <a:p>
            <a:pPr marL="0" indent="0">
              <a:buNone/>
            </a:pPr>
            <a:r>
              <a:rPr lang="nb-NO"/>
              <a:t>   </a:t>
            </a:r>
            <a:r>
              <a:rPr lang="nb-NO" err="1"/>
              <a:t>Piezo</a:t>
            </a:r>
            <a:r>
              <a:rPr lang="nb-NO"/>
              <a:t> element               AFIG-0007</a:t>
            </a:r>
          </a:p>
          <a:p>
            <a:endParaRPr lang="nb-NO"/>
          </a:p>
        </p:txBody>
      </p:sp>
      <p:pic>
        <p:nvPicPr>
          <p:cNvPr id="2" name="Bilde 2">
            <a:extLst>
              <a:ext uri="{FF2B5EF4-FFF2-40B4-BE49-F238E27FC236}">
                <a16:creationId xmlns:a16="http://schemas.microsoft.com/office/drawing/2014/main" id="{AFE47854-3D48-4EC5-BE62-C02ADAAA6F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4628" y="2897386"/>
            <a:ext cx="2816186" cy="2183163"/>
          </a:xfrm>
          <a:prstGeom prst="rect">
            <a:avLst/>
          </a:prstGeom>
        </p:spPr>
      </p:pic>
      <p:pic>
        <p:nvPicPr>
          <p:cNvPr id="16" name="Bilde 15">
            <a:extLst>
              <a:ext uri="{FF2B5EF4-FFF2-40B4-BE49-F238E27FC236}">
                <a16:creationId xmlns:a16="http://schemas.microsoft.com/office/drawing/2014/main" id="{FC5FD68C-8892-4AA7-8C41-AEFC4DB33F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8475" y="942975"/>
            <a:ext cx="2295525" cy="3257550"/>
          </a:xfrm>
          <a:prstGeom prst="rect">
            <a:avLst/>
          </a:prstGeom>
        </p:spPr>
      </p:pic>
      <p:pic>
        <p:nvPicPr>
          <p:cNvPr id="4" name="Bilde 4">
            <a:extLst>
              <a:ext uri="{FF2B5EF4-FFF2-40B4-BE49-F238E27FC236}">
                <a16:creationId xmlns:a16="http://schemas.microsoft.com/office/drawing/2014/main" id="{FA1DBD65-4B84-4CF8-959F-9D3A29722A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5419" y="2897386"/>
            <a:ext cx="2816186" cy="2183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0579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B430C99C-2213-4EBE-948E-0965F699D8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9523" y="205979"/>
            <a:ext cx="7407404" cy="857250"/>
          </a:xfrm>
        </p:spPr>
        <p:txBody>
          <a:bodyPr>
            <a:normAutofit fontScale="90000"/>
          </a:bodyPr>
          <a:lstStyle/>
          <a:p>
            <a:r>
              <a:rPr lang="nb-NO" b="0" err="1"/>
              <a:t>Producing</a:t>
            </a:r>
            <a:r>
              <a:rPr lang="nb-NO" b="0"/>
              <a:t> </a:t>
            </a:r>
            <a:r>
              <a:rPr lang="nb-NO" b="0" err="1"/>
              <a:t>the</a:t>
            </a:r>
            <a:r>
              <a:rPr lang="nb-NO" b="0"/>
              <a:t> </a:t>
            </a:r>
            <a:r>
              <a:rPr lang="nb-NO" b="0" err="1"/>
              <a:t>energy</a:t>
            </a:r>
            <a:r>
              <a:rPr lang="nb-NO" b="0"/>
              <a:t> to </a:t>
            </a:r>
            <a:r>
              <a:rPr lang="nb-NO" b="0" err="1"/>
              <a:t>power</a:t>
            </a:r>
            <a:r>
              <a:rPr lang="nb-NO" b="0"/>
              <a:t> </a:t>
            </a:r>
            <a:r>
              <a:rPr lang="nb-NO" b="0" err="1"/>
              <a:t>the</a:t>
            </a:r>
            <a:br>
              <a:rPr lang="nb-NO" b="0"/>
            </a:br>
            <a:r>
              <a:rPr lang="nb-NO" b="0"/>
              <a:t>nRF52</a:t>
            </a:r>
          </a:p>
        </p:txBody>
      </p:sp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7D721A1A-D15C-48E7-97A7-C2CEE1E826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71185" y="2533915"/>
            <a:ext cx="7571982" cy="802777"/>
          </a:xfrm>
        </p:spPr>
        <p:txBody>
          <a:bodyPr>
            <a:normAutofit/>
          </a:bodyPr>
          <a:lstStyle/>
          <a:p>
            <a:r>
              <a:rPr lang="nb-NO">
                <a:latin typeface="Arial" panose="020B0604020202020204" pitchFamily="34" charset="0"/>
                <a:cs typeface="Arial" panose="020B0604020202020204" pitchFamily="34" charset="0"/>
              </a:rPr>
              <a:t>AFIG-0007 Energy </a:t>
            </a:r>
            <a:r>
              <a:rPr lang="nb-NO" err="1">
                <a:latin typeface="Arial" panose="020B0604020202020204" pitchFamily="34" charset="0"/>
                <a:cs typeface="Arial" panose="020B0604020202020204" pitchFamily="34" charset="0"/>
              </a:rPr>
              <a:t>production</a:t>
            </a:r>
            <a:endParaRPr lang="nb-NO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Plassholder for innhold 3">
            <a:extLst>
              <a:ext uri="{FF2B5EF4-FFF2-40B4-BE49-F238E27FC236}">
                <a16:creationId xmlns:a16="http://schemas.microsoft.com/office/drawing/2014/main" id="{77E84392-A9BD-4B92-90EB-CB6630DCE5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71185" y="3421515"/>
            <a:ext cx="7295742" cy="1238168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nb-NO" sz="180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nb-NO" sz="1800" err="1">
                <a:latin typeface="Arial" panose="020B0604020202020204" pitchFamily="34" charset="0"/>
                <a:cs typeface="Arial" panose="020B0604020202020204" pitchFamily="34" charset="0"/>
              </a:rPr>
              <a:t>datasheet</a:t>
            </a:r>
            <a:r>
              <a:rPr lang="nb-NO" sz="1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b-NO" sz="1800" err="1">
                <a:latin typeface="Arial" panose="020B0604020202020204" pitchFamily="34" charset="0"/>
                <a:cs typeface="Arial" panose="020B0604020202020204" pitchFamily="34" charset="0"/>
              </a:rPr>
              <a:t>claimed</a:t>
            </a:r>
            <a:r>
              <a:rPr lang="nb-NO" sz="1800">
                <a:latin typeface="Arial" panose="020B0604020202020204" pitchFamily="34" charset="0"/>
                <a:cs typeface="Arial" panose="020B0604020202020204" pitchFamily="34" charset="0"/>
              </a:rPr>
              <a:t> 330</a:t>
            </a:r>
            <a:r>
              <a:rPr lang="el-GR" sz="1800">
                <a:latin typeface="Arial" panose="020B0604020202020204" pitchFamily="34" charset="0"/>
                <a:cs typeface="Arial" panose="020B0604020202020204" pitchFamily="34" charset="0"/>
              </a:rPr>
              <a:t>μ</a:t>
            </a:r>
            <a:r>
              <a:rPr lang="nb-NO" sz="1800" err="1">
                <a:latin typeface="Arial" panose="020B0604020202020204" pitchFamily="34" charset="0"/>
                <a:cs typeface="Arial" panose="020B0604020202020204" pitchFamily="34" charset="0"/>
              </a:rPr>
              <a:t>Ws</a:t>
            </a:r>
            <a:endParaRPr lang="nb-NO" sz="18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nb-NO" sz="1800" err="1">
                <a:latin typeface="Arial" panose="020B0604020202020204" pitchFamily="34" charset="0"/>
                <a:cs typeface="Arial" panose="020B0604020202020204" pitchFamily="34" charset="0"/>
              </a:rPr>
              <a:t>Measured</a:t>
            </a:r>
            <a:r>
              <a:rPr lang="nb-NO" sz="1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b-NO" sz="1800" err="1">
                <a:latin typeface="Arial" panose="020B0604020202020204" pitchFamily="34" charset="0"/>
                <a:cs typeface="Arial" panose="020B0604020202020204" pitchFamily="34" charset="0"/>
              </a:rPr>
              <a:t>avrage</a:t>
            </a:r>
            <a:r>
              <a:rPr lang="nb-NO" sz="1800">
                <a:latin typeface="Arial" panose="020B0604020202020204" pitchFamily="34" charset="0"/>
                <a:cs typeface="Arial" panose="020B0604020202020204" pitchFamily="34" charset="0"/>
              </a:rPr>
              <a:t> to </a:t>
            </a:r>
            <a:r>
              <a:rPr lang="nb-NO" sz="1800"/>
              <a:t>270</a:t>
            </a:r>
            <a:r>
              <a:rPr lang="el-GR" sz="1800">
                <a:latin typeface="Arial" panose="020B0604020202020204" pitchFamily="34" charset="0"/>
                <a:cs typeface="Arial" panose="020B0604020202020204" pitchFamily="34" charset="0"/>
              </a:rPr>
              <a:t>μ</a:t>
            </a:r>
            <a:r>
              <a:rPr lang="nb-NO" sz="1800" err="1"/>
              <a:t>Ws</a:t>
            </a:r>
            <a:endParaRPr lang="nb-NO" sz="1800"/>
          </a:p>
          <a:p>
            <a:r>
              <a:rPr lang="nb-NO" sz="1800" err="1">
                <a:latin typeface="Arial" panose="020B0604020202020204" pitchFamily="34" charset="0"/>
                <a:cs typeface="Arial" panose="020B0604020202020204" pitchFamily="34" charset="0"/>
              </a:rPr>
              <a:t>Meaning</a:t>
            </a:r>
            <a:r>
              <a:rPr lang="nb-NO" sz="1800">
                <a:latin typeface="Arial" panose="020B0604020202020204" pitchFamily="34" charset="0"/>
                <a:cs typeface="Arial" panose="020B0604020202020204" pitchFamily="34" charset="0"/>
              </a:rPr>
              <a:t> 9 BLE </a:t>
            </a:r>
            <a:r>
              <a:rPr lang="nb-NO" sz="1800" err="1">
                <a:latin typeface="Arial" panose="020B0604020202020204" pitchFamily="34" charset="0"/>
                <a:cs typeface="Arial" panose="020B0604020202020204" pitchFamily="34" charset="0"/>
              </a:rPr>
              <a:t>events</a:t>
            </a:r>
            <a:r>
              <a:rPr lang="nb-NO" sz="1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b-NO" sz="1800" err="1">
                <a:latin typeface="Arial" panose="020B0604020202020204" pitchFamily="34" charset="0"/>
                <a:cs typeface="Arial" panose="020B0604020202020204" pitchFamily="34" charset="0"/>
              </a:rPr>
              <a:t>if</a:t>
            </a:r>
            <a:r>
              <a:rPr lang="nb-NO" sz="1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b-NO" sz="180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nb-NO" sz="1800">
                <a:latin typeface="Arial" panose="020B0604020202020204" pitchFamily="34" charset="0"/>
                <a:cs typeface="Arial" panose="020B0604020202020204" pitchFamily="34" charset="0"/>
              </a:rPr>
              <a:t> system</a:t>
            </a:r>
            <a:br>
              <a:rPr lang="nb-NO" sz="180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nb-NO" sz="1800">
                <a:latin typeface="Arial" panose="020B0604020202020204" pitchFamily="34" charset="0"/>
                <a:cs typeface="Arial" panose="020B0604020202020204" pitchFamily="34" charset="0"/>
              </a:rPr>
              <a:t>has zero loss(100% </a:t>
            </a:r>
            <a:r>
              <a:rPr lang="nb-NO" sz="1800" err="1">
                <a:latin typeface="Arial" panose="020B0604020202020204" pitchFamily="34" charset="0"/>
                <a:cs typeface="Arial" panose="020B0604020202020204" pitchFamily="34" charset="0"/>
              </a:rPr>
              <a:t>efficient</a:t>
            </a:r>
            <a:r>
              <a:rPr lang="nb-NO" sz="1800">
                <a:latin typeface="Arial" panose="020B0604020202020204" pitchFamily="34" charset="0"/>
                <a:cs typeface="Arial" panose="020B0604020202020204" pitchFamily="34" charset="0"/>
              </a:rPr>
              <a:t>). </a:t>
            </a:r>
          </a:p>
        </p:txBody>
      </p:sp>
      <p:sp>
        <p:nvSpPr>
          <p:cNvPr id="12" name="Rektangel 11">
            <a:extLst>
              <a:ext uri="{FF2B5EF4-FFF2-40B4-BE49-F238E27FC236}">
                <a16:creationId xmlns:a16="http://schemas.microsoft.com/office/drawing/2014/main" id="{4F9A1FB4-7372-A04A-AB91-7A0ADF6CEA0A}"/>
              </a:ext>
            </a:extLst>
          </p:cNvPr>
          <p:cNvSpPr/>
          <p:nvPr/>
        </p:nvSpPr>
        <p:spPr>
          <a:xfrm>
            <a:off x="1059523" y="1217414"/>
            <a:ext cx="442300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2400" b="1">
                <a:latin typeface="Arial" panose="020B0604020202020204" pitchFamily="34" charset="0"/>
                <a:cs typeface="Arial" panose="020B0604020202020204" pitchFamily="34" charset="0"/>
              </a:rPr>
              <a:t>nRF52</a:t>
            </a:r>
            <a:r>
              <a:rPr lang="nb-NO" sz="2800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b-NO" sz="2400" b="1" err="1">
                <a:latin typeface="Arial" panose="020B0604020202020204" pitchFamily="34" charset="0"/>
                <a:cs typeface="Arial" panose="020B0604020202020204" pitchFamily="34" charset="0"/>
              </a:rPr>
              <a:t>energy</a:t>
            </a:r>
            <a:r>
              <a:rPr lang="nb-NO" sz="2800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b-NO" sz="2400" b="1" err="1">
                <a:latin typeface="Arial" panose="020B0604020202020204" pitchFamily="34" charset="0"/>
                <a:cs typeface="Arial" panose="020B0604020202020204" pitchFamily="34" charset="0"/>
              </a:rPr>
              <a:t>consumption</a:t>
            </a:r>
            <a:endParaRPr lang="nb-NO" sz="24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kstSylinder 13">
            <a:extLst>
              <a:ext uri="{FF2B5EF4-FFF2-40B4-BE49-F238E27FC236}">
                <a16:creationId xmlns:a16="http://schemas.microsoft.com/office/drawing/2014/main" id="{89311FC0-967E-1E46-92E3-5EC2CCA88EED}"/>
              </a:ext>
            </a:extLst>
          </p:cNvPr>
          <p:cNvSpPr txBox="1"/>
          <p:nvPr/>
        </p:nvSpPr>
        <p:spPr>
          <a:xfrm>
            <a:off x="1171185" y="1814109"/>
            <a:ext cx="62316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>
                <a:latin typeface="Arial" panose="020B0604020202020204" pitchFamily="34" charset="0"/>
                <a:cs typeface="Arial" panose="020B0604020202020204" pitchFamily="34" charset="0"/>
              </a:rPr>
              <a:t>61.7</a:t>
            </a:r>
            <a:r>
              <a:rPr lang="el-GR">
                <a:latin typeface="Arial" panose="020B0604020202020204" pitchFamily="34" charset="0"/>
                <a:cs typeface="Arial" panose="020B0604020202020204" pitchFamily="34" charset="0"/>
              </a:rPr>
              <a:t>μ</a:t>
            </a:r>
            <a:r>
              <a:rPr lang="nb-NO" err="1">
                <a:latin typeface="Arial" panose="020B0604020202020204" pitchFamily="34" charset="0"/>
                <a:cs typeface="Arial" panose="020B0604020202020204" pitchFamily="34" charset="0"/>
              </a:rPr>
              <a:t>Ws</a:t>
            </a:r>
            <a:r>
              <a:rPr lang="nb-NO">
                <a:latin typeface="Arial" panose="020B0604020202020204" pitchFamily="34" charset="0"/>
                <a:cs typeface="Arial" panose="020B0604020202020204" pitchFamily="34" charset="0"/>
              </a:rPr>
              <a:t> for 8ms start-up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>
                <a:latin typeface="Arial" panose="020B0604020202020204" pitchFamily="34" charset="0"/>
                <a:cs typeface="Arial" panose="020B0604020202020204" pitchFamily="34" charset="0"/>
              </a:rPr>
              <a:t>23.2</a:t>
            </a:r>
            <a:r>
              <a:rPr lang="el-GR">
                <a:latin typeface="Arial" panose="020B0604020202020204" pitchFamily="34" charset="0"/>
                <a:cs typeface="Arial" panose="020B0604020202020204" pitchFamily="34" charset="0"/>
              </a:rPr>
              <a:t>μ</a:t>
            </a:r>
            <a:r>
              <a:rPr lang="nb-NO" err="1">
                <a:latin typeface="Arial" panose="020B0604020202020204" pitchFamily="34" charset="0"/>
                <a:cs typeface="Arial" panose="020B0604020202020204" pitchFamily="34" charset="0"/>
              </a:rPr>
              <a:t>Ws</a:t>
            </a:r>
            <a:r>
              <a:rPr lang="nb-NO">
                <a:latin typeface="Arial" panose="020B0604020202020204" pitchFamily="34" charset="0"/>
                <a:cs typeface="Arial" panose="020B0604020202020204" pitchFamily="34" charset="0"/>
              </a:rPr>
              <a:t> for 24ms per </a:t>
            </a:r>
            <a:r>
              <a:rPr lang="nb-NO" err="1">
                <a:latin typeface="Arial" panose="020B0604020202020204" pitchFamily="34" charset="0"/>
                <a:cs typeface="Arial" panose="020B0604020202020204" pitchFamily="34" charset="0"/>
              </a:rPr>
              <a:t>event</a:t>
            </a:r>
            <a:endParaRPr lang="nb-NO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Bilde 15">
            <a:extLst>
              <a:ext uri="{FF2B5EF4-FFF2-40B4-BE49-F238E27FC236}">
                <a16:creationId xmlns:a16="http://schemas.microsoft.com/office/drawing/2014/main" id="{4DCA3DCB-630C-4D98-A78D-28C6F7C656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8475" y="942975"/>
            <a:ext cx="2295525" cy="3257550"/>
          </a:xfrm>
          <a:prstGeom prst="rect">
            <a:avLst/>
          </a:prstGeom>
        </p:spPr>
      </p:pic>
      <p:pic>
        <p:nvPicPr>
          <p:cNvPr id="15" name="Bilde 14">
            <a:extLst>
              <a:ext uri="{FF2B5EF4-FFF2-40B4-BE49-F238E27FC236}">
                <a16:creationId xmlns:a16="http://schemas.microsoft.com/office/drawing/2014/main" id="{86DF31D4-5B43-4D5E-8039-B90520E9E0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4252" y="3336692"/>
            <a:ext cx="1467581" cy="1467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4760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74AFB623-C221-45D5-9661-DE2DC8232C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4628" y="205979"/>
            <a:ext cx="7407404" cy="857250"/>
          </a:xfrm>
        </p:spPr>
        <p:txBody>
          <a:bodyPr/>
          <a:lstStyle/>
          <a:p>
            <a:r>
              <a:rPr lang="nb-NO" err="1"/>
              <a:t>Voltage</a:t>
            </a:r>
            <a:r>
              <a:rPr lang="nb-NO"/>
              <a:t> doubler</a:t>
            </a:r>
            <a:endParaRPr lang="nb-NO" err="1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B5A82201-47F6-4A17-95DB-86F04CBE7F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err="1"/>
              <a:t>Rectification</a:t>
            </a:r>
            <a:endParaRPr lang="nb-NO"/>
          </a:p>
          <a:p>
            <a:r>
              <a:rPr lang="nb-NO" err="1"/>
              <a:t>Only</a:t>
            </a:r>
            <a:r>
              <a:rPr lang="nb-NO"/>
              <a:t> </a:t>
            </a:r>
            <a:r>
              <a:rPr lang="nb-NO" err="1"/>
              <a:t>two</a:t>
            </a:r>
            <a:r>
              <a:rPr lang="nb-NO"/>
              <a:t> diodes</a:t>
            </a:r>
          </a:p>
          <a:p>
            <a:r>
              <a:rPr lang="nb-NO" err="1"/>
              <a:t>Efficiency</a:t>
            </a:r>
            <a:endParaRPr lang="nb-NO"/>
          </a:p>
          <a:p>
            <a:r>
              <a:rPr lang="nb-NO" err="1"/>
              <a:t>Usually</a:t>
            </a:r>
            <a:r>
              <a:rPr lang="nb-NO"/>
              <a:t> </a:t>
            </a:r>
            <a:r>
              <a:rPr lang="nb-NO" err="1"/>
              <a:t>with</a:t>
            </a:r>
            <a:r>
              <a:rPr lang="nb-NO"/>
              <a:t> </a:t>
            </a:r>
            <a:r>
              <a:rPr lang="nb-NO" err="1"/>
              <a:t>identical</a:t>
            </a:r>
            <a:r>
              <a:rPr lang="nb-NO"/>
              <a:t> </a:t>
            </a:r>
            <a:r>
              <a:rPr lang="nb-NO" err="1"/>
              <a:t>capacitors</a:t>
            </a:r>
            <a:endParaRPr lang="nb-NO"/>
          </a:p>
        </p:txBody>
      </p:sp>
      <p:pic>
        <p:nvPicPr>
          <p:cNvPr id="7" name="Bilde 6">
            <a:extLst>
              <a:ext uri="{FF2B5EF4-FFF2-40B4-BE49-F238E27FC236}">
                <a16:creationId xmlns:a16="http://schemas.microsoft.com/office/drawing/2014/main" id="{B6172CC4-09BB-4A28-BA36-4884B15ADD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8673" y="2992800"/>
            <a:ext cx="4764541" cy="2102887"/>
          </a:xfrm>
          <a:prstGeom prst="rect">
            <a:avLst/>
          </a:prstGeom>
          <a:solidFill>
            <a:srgbClr val="FF0000"/>
          </a:solidFill>
        </p:spPr>
      </p:pic>
      <p:pic>
        <p:nvPicPr>
          <p:cNvPr id="9" name="Bilde 8">
            <a:extLst>
              <a:ext uri="{FF2B5EF4-FFF2-40B4-BE49-F238E27FC236}">
                <a16:creationId xmlns:a16="http://schemas.microsoft.com/office/drawing/2014/main" id="{3D7E3672-F144-4BEB-9AD2-4E7CF20BE9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8475" y="942975"/>
            <a:ext cx="2295525" cy="3257550"/>
          </a:xfrm>
          <a:prstGeom prst="rect">
            <a:avLst/>
          </a:prstGeom>
        </p:spPr>
      </p:pic>
      <p:sp>
        <p:nvSpPr>
          <p:cNvPr id="6" name="Bindepunkt 5">
            <a:extLst>
              <a:ext uri="{FF2B5EF4-FFF2-40B4-BE49-F238E27FC236}">
                <a16:creationId xmlns:a16="http://schemas.microsoft.com/office/drawing/2014/main" id="{C677A5D6-802A-4884-B508-9D859005D3B9}"/>
              </a:ext>
            </a:extLst>
          </p:cNvPr>
          <p:cNvSpPr/>
          <p:nvPr/>
        </p:nvSpPr>
        <p:spPr>
          <a:xfrm>
            <a:off x="4083584" y="3565702"/>
            <a:ext cx="506777" cy="421152"/>
          </a:xfrm>
          <a:prstGeom prst="flowChartConnector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Bindepunkt 9">
            <a:extLst>
              <a:ext uri="{FF2B5EF4-FFF2-40B4-BE49-F238E27FC236}">
                <a16:creationId xmlns:a16="http://schemas.microsoft.com/office/drawing/2014/main" id="{6F4952F3-163E-40AA-A4E2-53DF9FB0C3A1}"/>
              </a:ext>
            </a:extLst>
          </p:cNvPr>
          <p:cNvSpPr/>
          <p:nvPr/>
        </p:nvSpPr>
        <p:spPr>
          <a:xfrm>
            <a:off x="4101944" y="4314064"/>
            <a:ext cx="550845" cy="375449"/>
          </a:xfrm>
          <a:prstGeom prst="flowChartConnector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768888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650DC9B2-D50C-4602-A8C9-C0A3AA314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b-NO" err="1"/>
              <a:t>Voltage</a:t>
            </a:r>
            <a:r>
              <a:rPr lang="nb-NO"/>
              <a:t> doubler – </a:t>
            </a:r>
            <a:r>
              <a:rPr lang="nb-NO" err="1"/>
              <a:t>measured</a:t>
            </a:r>
            <a:r>
              <a:rPr lang="nb-NO"/>
              <a:t> </a:t>
            </a:r>
            <a:r>
              <a:rPr lang="nb-NO" err="1"/>
              <a:t>with</a:t>
            </a:r>
            <a:r>
              <a:rPr lang="nb-NO"/>
              <a:t>  2.2k</a:t>
            </a:r>
            <a:r>
              <a:rPr lang="el-GR"/>
              <a:t>Ω</a:t>
            </a:r>
            <a:r>
              <a:rPr lang="nb-NO"/>
              <a:t> </a:t>
            </a:r>
            <a:r>
              <a:rPr lang="nb-NO" err="1"/>
              <a:t>load</a:t>
            </a:r>
            <a:endParaRPr lang="nb-NO"/>
          </a:p>
        </p:txBody>
      </p:sp>
      <p:sp>
        <p:nvSpPr>
          <p:cNvPr id="11" name="Plassholder for innhold 10">
            <a:extLst>
              <a:ext uri="{FF2B5EF4-FFF2-40B4-BE49-F238E27FC236}">
                <a16:creationId xmlns:a16="http://schemas.microsoft.com/office/drawing/2014/main" id="{65D4FABE-5F6B-463E-A9CB-A485122D38A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b-NO"/>
              <a:t>2*</a:t>
            </a:r>
            <a:r>
              <a:rPr lang="el-GR"/>
              <a:t>47</a:t>
            </a:r>
            <a:r>
              <a:rPr lang="el-GR">
                <a:latin typeface="Arial" panose="020B0604020202020204" pitchFamily="34" charset="0"/>
                <a:cs typeface="Arial" panose="020B0604020202020204" pitchFamily="34" charset="0"/>
              </a:rPr>
              <a:t>μ</a:t>
            </a:r>
            <a:r>
              <a:rPr lang="nb-NO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endParaRPr lang="el-GR"/>
          </a:p>
          <a:p>
            <a:endParaRPr lang="el-GR"/>
          </a:p>
          <a:p>
            <a:r>
              <a:rPr lang="el-GR"/>
              <a:t>μ</a:t>
            </a:r>
          </a:p>
          <a:p>
            <a:r>
              <a:rPr lang="nb-NO"/>
              <a:t>F</a:t>
            </a:r>
          </a:p>
          <a:p>
            <a:endParaRPr lang="nb-NO"/>
          </a:p>
        </p:txBody>
      </p:sp>
      <p:sp>
        <p:nvSpPr>
          <p:cNvPr id="12" name="Plassholder for innhold 11">
            <a:extLst>
              <a:ext uri="{FF2B5EF4-FFF2-40B4-BE49-F238E27FC236}">
                <a16:creationId xmlns:a16="http://schemas.microsoft.com/office/drawing/2014/main" id="{70C4DE78-D94E-45AC-A259-753423D21B3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nb-NO">
                <a:latin typeface="Arial" panose="020B0604020202020204" pitchFamily="34" charset="0"/>
                <a:cs typeface="Arial" panose="020B0604020202020204" pitchFamily="34" charset="0"/>
              </a:rPr>
              <a:t>220</a:t>
            </a:r>
            <a:r>
              <a:rPr lang="el-GR">
                <a:latin typeface="Arial" panose="020B0604020202020204" pitchFamily="34" charset="0"/>
                <a:cs typeface="Arial" panose="020B0604020202020204" pitchFamily="34" charset="0"/>
              </a:rPr>
              <a:t>μ</a:t>
            </a:r>
            <a:r>
              <a:rPr lang="nb-NO">
                <a:latin typeface="Arial" panose="020B0604020202020204" pitchFamily="34" charset="0"/>
                <a:cs typeface="Arial" panose="020B0604020202020204" pitchFamily="34" charset="0"/>
              </a:rPr>
              <a:t>F and 47</a:t>
            </a:r>
            <a:r>
              <a:rPr lang="el-GR">
                <a:latin typeface="Arial" panose="020B0604020202020204" pitchFamily="34" charset="0"/>
                <a:cs typeface="Arial" panose="020B0604020202020204" pitchFamily="34" charset="0"/>
              </a:rPr>
              <a:t>μ</a:t>
            </a:r>
            <a:r>
              <a:rPr lang="nb-NO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endParaRPr lang="el-GR"/>
          </a:p>
          <a:p>
            <a:pPr marL="0" indent="0">
              <a:buNone/>
            </a:pPr>
            <a:endParaRPr lang="el-GR"/>
          </a:p>
          <a:p>
            <a:pPr marL="0" indent="0">
              <a:buNone/>
            </a:pPr>
            <a:endParaRPr lang="el-GR"/>
          </a:p>
          <a:p>
            <a:r>
              <a:rPr lang="nb-NO"/>
              <a:t> a</a:t>
            </a:r>
          </a:p>
        </p:txBody>
      </p:sp>
      <p:pic>
        <p:nvPicPr>
          <p:cNvPr id="8" name="Bilde 7">
            <a:extLst>
              <a:ext uri="{FF2B5EF4-FFF2-40B4-BE49-F238E27FC236}">
                <a16:creationId xmlns:a16="http://schemas.microsoft.com/office/drawing/2014/main" id="{16048AC0-07DF-477F-A458-9871ACF09E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866" y="1702860"/>
            <a:ext cx="3973478" cy="2389053"/>
          </a:xfrm>
          <a:prstGeom prst="rect">
            <a:avLst/>
          </a:prstGeom>
        </p:spPr>
      </p:pic>
      <p:pic>
        <p:nvPicPr>
          <p:cNvPr id="10" name="Bilde 9">
            <a:extLst>
              <a:ext uri="{FF2B5EF4-FFF2-40B4-BE49-F238E27FC236}">
                <a16:creationId xmlns:a16="http://schemas.microsoft.com/office/drawing/2014/main" id="{EC2DFEE9-5A77-476A-9FDD-BCE27737C6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0795" y="1702859"/>
            <a:ext cx="3799688" cy="2389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5120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288</TotalTime>
  <Words>863</Words>
  <Application>Microsoft Office PowerPoint</Application>
  <PresentationFormat>Skjermfremvisning (16:9)</PresentationFormat>
  <Paragraphs>180</Paragraphs>
  <Slides>22</Slides>
  <Notes>15</Notes>
  <HiddenSlides>0</HiddenSlides>
  <MMClips>0</MMClips>
  <ScaleCrop>false</ScaleCrop>
  <HeadingPairs>
    <vt:vector size="6" baseType="variant">
      <vt:variant>
        <vt:lpstr>Brukte skrifter</vt:lpstr>
      </vt:variant>
      <vt:variant>
        <vt:i4>2</vt:i4>
      </vt:variant>
      <vt:variant>
        <vt:lpstr>Tema</vt:lpstr>
      </vt:variant>
      <vt:variant>
        <vt:i4>1</vt:i4>
      </vt:variant>
      <vt:variant>
        <vt:lpstr>Lysbildetitler</vt:lpstr>
      </vt:variant>
      <vt:variant>
        <vt:i4>22</vt:i4>
      </vt:variant>
    </vt:vector>
  </HeadingPairs>
  <TitlesOfParts>
    <vt:vector size="25" baseType="lpstr">
      <vt:lpstr>Arial</vt:lpstr>
      <vt:lpstr>Calibri</vt:lpstr>
      <vt:lpstr>Office-tema</vt:lpstr>
      <vt:lpstr>Energy Harvesting Stop Button</vt:lpstr>
      <vt:lpstr>Disposition</vt:lpstr>
      <vt:lpstr>The Assignment</vt:lpstr>
      <vt:lpstr>Project Scope</vt:lpstr>
      <vt:lpstr>Demonstration</vt:lpstr>
      <vt:lpstr>Inductive transducer vs. Piezoelectric element</vt:lpstr>
      <vt:lpstr>Producing the energy to power the nRF52</vt:lpstr>
      <vt:lpstr>Voltage doubler</vt:lpstr>
      <vt:lpstr>Voltage doubler – measured with  2.2kΩ load</vt:lpstr>
      <vt:lpstr>Voltage doubler</vt:lpstr>
      <vt:lpstr>LTC3588-1</vt:lpstr>
      <vt:lpstr>LTC3588-1</vt:lpstr>
      <vt:lpstr>LTC3588-1</vt:lpstr>
      <vt:lpstr>Stop Button Circuit</vt:lpstr>
      <vt:lpstr>PCB Design</vt:lpstr>
      <vt:lpstr>Stop Button Firmware</vt:lpstr>
      <vt:lpstr>Central and Relayer Firmware</vt:lpstr>
      <vt:lpstr>Application Flowchart</vt:lpstr>
      <vt:lpstr>3D-print</vt:lpstr>
      <vt:lpstr>Results</vt:lpstr>
      <vt:lpstr>Conclusion</vt:lpstr>
      <vt:lpstr>Thanks for listening 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PowerPoint-presentasjon</dc:title>
  <dc:creator>Kolbjørn Skarpnes</dc:creator>
  <cp:lastModifiedBy>jonathan lundaas</cp:lastModifiedBy>
  <cp:revision>1</cp:revision>
  <dcterms:modified xsi:type="dcterms:W3CDTF">2018-08-13T17:55:46Z</dcterms:modified>
</cp:coreProperties>
</file>